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357" r:id="rId3"/>
    <p:sldId id="358" r:id="rId4"/>
    <p:sldId id="360" r:id="rId5"/>
    <p:sldId id="359" r:id="rId6"/>
    <p:sldId id="361" r:id="rId7"/>
    <p:sldId id="348" r:id="rId8"/>
    <p:sldId id="363" r:id="rId9"/>
    <p:sldId id="364" r:id="rId10"/>
    <p:sldId id="337" r:id="rId11"/>
    <p:sldId id="362" r:id="rId12"/>
    <p:sldId id="274" r:id="rId13"/>
    <p:sldId id="350" r:id="rId1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3889" autoAdjust="0"/>
  </p:normalViewPr>
  <p:slideViewPr>
    <p:cSldViewPr snapToObjects="1" showGuides="1">
      <p:cViewPr varScale="1">
        <p:scale>
          <a:sx n="73" d="100"/>
          <a:sy n="73" d="100"/>
        </p:scale>
        <p:origin x="26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F34FCF-DB2A-C94D-A15B-07D95EBD71AB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BD010-3470-DE41-973E-2B391525044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BD010-3470-DE41-973E-2B3915250449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595959"/>
              </a:solidFill>
              <a:ea typeface="Arial" charset="0"/>
              <a:cs typeface="Arial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BD010-3470-DE41-973E-2B3915250449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BD010-3470-DE41-973E-2B3915250449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BD010-3470-DE41-973E-2B3915250449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BD010-3470-DE41-973E-2B3915250449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BD010-3470-DE41-973E-2B3915250449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BD010-3470-DE41-973E-2B3915250449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595959"/>
              </a:solidFill>
              <a:ea typeface="Arial" charset="0"/>
              <a:cs typeface="Arial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BD010-3470-DE41-973E-2B3915250449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BD010-3470-DE41-973E-2B3915250449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4" charset="2"/>
              <a:buNone/>
            </a:pPr>
            <a:endParaRPr lang="fr-FR" baseline="0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595959"/>
              </a:solidFill>
              <a:ea typeface="Arial" charset="0"/>
              <a:cs typeface="Arial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BD010-3470-DE41-973E-2B3915250449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BD010-3470-DE41-973E-2B3915250449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DA90CE6-45CC-2E43-AE81-5AE4E91CA2B4}" type="datetimeFigureOut">
              <a:rPr lang="fr-FR" smtClean="0"/>
              <a:pPr/>
              <a:t>01/07/2019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8B2B4086-B7B8-D048-9C2A-4BD70BF894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4624668"/>
            <a:ext cx="9144000" cy="1318932"/>
          </a:xfrm>
        </p:spPr>
        <p:txBody>
          <a:bodyPr>
            <a:noAutofit/>
          </a:bodyPr>
          <a:lstStyle/>
          <a:p>
            <a:pPr algn="ctr"/>
            <a:r>
              <a:rPr lang="fr-FR" b="1" dirty="0"/>
              <a:t> </a:t>
            </a:r>
            <a:r>
              <a:rPr lang="fr-FR" b="1" dirty="0" err="1"/>
              <a:t>Children</a:t>
            </a:r>
            <a:r>
              <a:rPr lang="fr-FR" b="1" dirty="0"/>
              <a:t>, parents, migrants : </a:t>
            </a:r>
            <a:br>
              <a:rPr lang="fr-FR" b="1" dirty="0"/>
            </a:br>
            <a:r>
              <a:rPr lang="fr-FR" sz="2400" dirty="0" err="1"/>
              <a:t>Categorizations</a:t>
            </a:r>
            <a:r>
              <a:rPr lang="fr-FR" sz="2400" dirty="0"/>
              <a:t> and subjective </a:t>
            </a:r>
            <a:r>
              <a:rPr lang="fr-FR" sz="2400" dirty="0" err="1"/>
              <a:t>experiences</a:t>
            </a:r>
            <a:r>
              <a:rPr lang="fr-FR" sz="2400" dirty="0"/>
              <a:t> of </a:t>
            </a:r>
            <a:r>
              <a:rPr lang="fr-FR" sz="2400" dirty="0" err="1"/>
              <a:t>Unaccompanied</a:t>
            </a:r>
            <a:r>
              <a:rPr lang="fr-FR" sz="2400" dirty="0"/>
              <a:t> </a:t>
            </a:r>
            <a:r>
              <a:rPr lang="fr-FR" sz="2400" dirty="0" err="1"/>
              <a:t>Minors</a:t>
            </a:r>
            <a:r>
              <a:rPr lang="fr-FR" sz="2400" dirty="0"/>
              <a:t> </a:t>
            </a:r>
            <a:r>
              <a:rPr lang="fr-FR" sz="2400" dirty="0" err="1"/>
              <a:t>becoming</a:t>
            </a:r>
            <a:r>
              <a:rPr lang="fr-FR" sz="2400" dirty="0"/>
              <a:t> parents</a:t>
            </a:r>
            <a:br>
              <a:rPr lang="fr-FR" sz="2400" dirty="0"/>
            </a:br>
            <a:br>
              <a:rPr lang="fr-FR" sz="2400" dirty="0"/>
            </a:b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4800" y="1143000"/>
            <a:ext cx="4267200" cy="2590800"/>
          </a:xfrm>
        </p:spPr>
        <p:txBody>
          <a:bodyPr>
            <a:norm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Claire GANNE</a:t>
            </a:r>
          </a:p>
          <a:p>
            <a:endParaRPr lang="fr-FR" sz="1800" dirty="0">
              <a:solidFill>
                <a:schemeClr val="bg1"/>
              </a:solidFill>
            </a:endParaRPr>
          </a:p>
          <a:p>
            <a:r>
              <a:rPr lang="fr-FR" sz="1600" i="1" dirty="0">
                <a:solidFill>
                  <a:schemeClr val="bg1"/>
                </a:solidFill>
              </a:rPr>
              <a:t>Maîtresse de conférences</a:t>
            </a:r>
          </a:p>
          <a:p>
            <a:pPr>
              <a:lnSpc>
                <a:spcPct val="80000"/>
              </a:lnSpc>
            </a:pPr>
            <a:r>
              <a:rPr lang="fr-FR" sz="1600" i="1" dirty="0">
                <a:solidFill>
                  <a:schemeClr val="bg1"/>
                </a:solidFill>
              </a:rPr>
              <a:t>CREF (EA 1589), Université Paris Nanterre</a:t>
            </a:r>
          </a:p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 rot="10800000" flipV="1">
            <a:off x="0" y="6172199"/>
            <a:ext cx="9144000" cy="30480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/>
            <a:r>
              <a:rPr lang="fr-FR" sz="1600" i="1" dirty="0" err="1">
                <a:solidFill>
                  <a:schemeClr val="accent1"/>
                </a:solidFill>
              </a:rPr>
              <a:t>Unaccompanied</a:t>
            </a:r>
            <a:r>
              <a:rPr lang="fr-FR" sz="1600" i="1" dirty="0">
                <a:solidFill>
                  <a:schemeClr val="accent1"/>
                </a:solidFill>
              </a:rPr>
              <a:t> </a:t>
            </a:r>
            <a:r>
              <a:rPr lang="fr-FR" sz="1600" i="1" dirty="0" err="1">
                <a:solidFill>
                  <a:schemeClr val="accent1"/>
                </a:solidFill>
              </a:rPr>
              <a:t>Minors</a:t>
            </a:r>
            <a:r>
              <a:rPr lang="fr-FR" sz="1600" i="1" dirty="0">
                <a:solidFill>
                  <a:schemeClr val="accent1"/>
                </a:solidFill>
              </a:rPr>
              <a:t> : Policy and Practice in </a:t>
            </a:r>
            <a:r>
              <a:rPr lang="fr-FR" sz="1600" i="1" dirty="0" err="1">
                <a:solidFill>
                  <a:schemeClr val="accent1"/>
                </a:solidFill>
              </a:rPr>
              <a:t>European</a:t>
            </a:r>
            <a:r>
              <a:rPr lang="fr-FR" sz="1600" i="1" dirty="0">
                <a:solidFill>
                  <a:schemeClr val="accent1"/>
                </a:solidFill>
              </a:rPr>
              <a:t> countries – Lille - 27/06/2019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179294"/>
            <a:ext cx="7807326" cy="1116106"/>
          </a:xfrm>
        </p:spPr>
        <p:txBody>
          <a:bodyPr>
            <a:normAutofit/>
          </a:bodyPr>
          <a:lstStyle/>
          <a:p>
            <a:r>
              <a:rPr lang="fr-FR" sz="3200" b="1" dirty="0"/>
              <a:t>On the </a:t>
            </a:r>
            <a:r>
              <a:rPr lang="fr-FR" sz="3200" b="1" dirty="0" err="1"/>
              <a:t>side</a:t>
            </a:r>
            <a:r>
              <a:rPr lang="fr-FR" sz="3200" b="1" dirty="0"/>
              <a:t> of </a:t>
            </a:r>
            <a:r>
              <a:rPr lang="fr-FR" sz="3200" b="1" dirty="0" err="1"/>
              <a:t>young</a:t>
            </a:r>
            <a:r>
              <a:rPr lang="fr-FR" sz="3200" b="1" dirty="0"/>
              <a:t> men....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95400"/>
            <a:ext cx="8112126" cy="5867400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A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family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project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in the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community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and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family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of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origin</a:t>
            </a:r>
            <a:endParaRPr lang="fr-FR" sz="2800" dirty="0">
              <a:solidFill>
                <a:srgbClr val="595959"/>
              </a:solidFill>
              <a:ea typeface="Arial" charset="0"/>
              <a:cs typeface="Arial" charset="0"/>
            </a:endParaRPr>
          </a:p>
          <a:p>
            <a:pPr>
              <a:buNone/>
            </a:pP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	« I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had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the courage to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get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married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because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my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mother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is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going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to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be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60 or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so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.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At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home,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our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retirement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is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us,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our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sons. So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she's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next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to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my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mother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, right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now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she's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taking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care of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my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i="1" dirty="0" err="1">
                <a:solidFill>
                  <a:srgbClr val="595959"/>
                </a:solidFill>
                <a:ea typeface="Arial" charset="0"/>
                <a:cs typeface="Arial" charset="0"/>
              </a:rPr>
              <a:t>mother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. »</a:t>
            </a:r>
          </a:p>
          <a:p>
            <a:pPr>
              <a:buNone/>
            </a:pP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	</a:t>
            </a:r>
            <a:r>
              <a:rPr lang="fr-FR" sz="2800" i="1" dirty="0"/>
              <a:t>(Young man </a:t>
            </a:r>
            <a:r>
              <a:rPr lang="fr-FR" sz="2800" i="1" dirty="0" err="1"/>
              <a:t>born</a:t>
            </a:r>
            <a:r>
              <a:rPr lang="fr-FR" sz="2800" i="1" dirty="0"/>
              <a:t> in Mali, </a:t>
            </a:r>
            <a:r>
              <a:rPr lang="fr-FR" sz="2800" i="1" dirty="0" err="1"/>
              <a:t>unaccompanied</a:t>
            </a:r>
            <a:r>
              <a:rPr lang="fr-FR" sz="2800" i="1" dirty="0"/>
              <a:t> migration </a:t>
            </a:r>
            <a:r>
              <a:rPr lang="fr-FR" sz="2800" i="1" dirty="0" err="1"/>
              <a:t>at</a:t>
            </a:r>
            <a:r>
              <a:rPr lang="fr-FR" sz="2800" i="1" dirty="0"/>
              <a:t> the </a:t>
            </a:r>
            <a:r>
              <a:rPr lang="fr-FR" sz="2800" i="1" dirty="0" err="1"/>
              <a:t>age</a:t>
            </a:r>
            <a:r>
              <a:rPr lang="fr-FR" sz="2800" i="1" dirty="0"/>
              <a:t> of 16)</a:t>
            </a:r>
            <a:endParaRPr lang="fr-FR" sz="2800" i="1" dirty="0">
              <a:solidFill>
                <a:srgbClr val="595959"/>
              </a:solidFill>
              <a:ea typeface="Arial" charset="0"/>
              <a:cs typeface="Arial" charset="0"/>
            </a:endParaRPr>
          </a:p>
          <a:p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Strengthens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the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involvement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in a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professional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integration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project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in France</a:t>
            </a:r>
          </a:p>
          <a:p>
            <a:endParaRPr lang="fr-FR" sz="2800" dirty="0">
              <a:solidFill>
                <a:srgbClr val="595959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497106"/>
          </a:xfrm>
        </p:spPr>
        <p:txBody>
          <a:bodyPr>
            <a:noAutofit/>
          </a:bodyPr>
          <a:lstStyle/>
          <a:p>
            <a:r>
              <a:rPr lang="fr-FR" sz="3100" b="1" dirty="0" err="1"/>
              <a:t>Paradoxical</a:t>
            </a:r>
            <a:r>
              <a:rPr lang="fr-FR" sz="3100" b="1" dirty="0"/>
              <a:t> </a:t>
            </a:r>
            <a:r>
              <a:rPr lang="fr-FR" sz="3100" b="1" dirty="0" err="1"/>
              <a:t>logics</a:t>
            </a:r>
            <a:r>
              <a:rPr lang="fr-FR" sz="3100" b="1" dirty="0"/>
              <a:t> of </a:t>
            </a:r>
            <a:r>
              <a:rPr lang="fr-FR" sz="3100" b="1" dirty="0" err="1"/>
              <a:t>categorization</a:t>
            </a:r>
            <a:r>
              <a:rPr lang="fr-FR" sz="3100" b="1" dirty="0"/>
              <a:t> of </a:t>
            </a:r>
            <a:r>
              <a:rPr lang="fr-FR" sz="3100" b="1" dirty="0" err="1"/>
              <a:t>children</a:t>
            </a:r>
            <a:r>
              <a:rPr lang="fr-FR" sz="3100" b="1" dirty="0"/>
              <a:t> / </a:t>
            </a:r>
            <a:r>
              <a:rPr lang="fr-FR" sz="3100" b="1" dirty="0" err="1"/>
              <a:t>adults</a:t>
            </a:r>
            <a:endParaRPr lang="fr-FR" sz="31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92137" y="1981200"/>
            <a:ext cx="7942263" cy="4800600"/>
          </a:xfrm>
        </p:spPr>
        <p:txBody>
          <a:bodyPr>
            <a:normAutofit/>
          </a:bodyPr>
          <a:lstStyle/>
          <a:p>
            <a:r>
              <a:rPr lang="fr-FR" sz="2800" dirty="0" err="1"/>
              <a:t>During</a:t>
            </a:r>
            <a:r>
              <a:rPr lang="fr-FR" sz="2800" dirty="0"/>
              <a:t> the </a:t>
            </a:r>
            <a:r>
              <a:rPr lang="fr-FR" sz="2800" dirty="0" err="1"/>
              <a:t>minority</a:t>
            </a:r>
            <a:r>
              <a:rPr lang="fr-FR" sz="2800" dirty="0"/>
              <a:t> : living as an </a:t>
            </a:r>
            <a:r>
              <a:rPr lang="fr-FR" sz="2800" dirty="0" err="1"/>
              <a:t>adult</a:t>
            </a:r>
            <a:r>
              <a:rPr lang="fr-FR" sz="2800" dirty="0"/>
              <a:t> / </a:t>
            </a:r>
            <a:r>
              <a:rPr lang="fr-FR" sz="2800" dirty="0" err="1"/>
              <a:t>being</a:t>
            </a:r>
            <a:r>
              <a:rPr lang="fr-FR" sz="2800" dirty="0"/>
              <a:t> </a:t>
            </a:r>
            <a:r>
              <a:rPr lang="fr-FR" sz="2800" dirty="0" err="1"/>
              <a:t>seen</a:t>
            </a:r>
            <a:r>
              <a:rPr lang="fr-FR" sz="2800" dirty="0"/>
              <a:t> as a </a:t>
            </a:r>
            <a:r>
              <a:rPr lang="fr-FR" sz="2800" dirty="0" err="1"/>
              <a:t>child</a:t>
            </a:r>
            <a:endParaRPr lang="fr-FR" sz="2800" dirty="0"/>
          </a:p>
          <a:p>
            <a:r>
              <a:rPr lang="fr-FR" sz="2800" dirty="0" err="1"/>
              <a:t>During</a:t>
            </a:r>
            <a:r>
              <a:rPr lang="fr-FR" sz="2800" dirty="0"/>
              <a:t> </a:t>
            </a:r>
            <a:r>
              <a:rPr lang="fr-FR" sz="2800" dirty="0" err="1"/>
              <a:t>young</a:t>
            </a:r>
            <a:r>
              <a:rPr lang="fr-FR" sz="2800" dirty="0"/>
              <a:t> </a:t>
            </a:r>
            <a:r>
              <a:rPr lang="fr-FR" sz="2800" dirty="0" err="1"/>
              <a:t>adult</a:t>
            </a:r>
            <a:r>
              <a:rPr lang="fr-FR" sz="2800" dirty="0"/>
              <a:t> </a:t>
            </a:r>
            <a:r>
              <a:rPr lang="fr-FR" sz="2800" dirty="0" err="1"/>
              <a:t>welfare</a:t>
            </a:r>
            <a:r>
              <a:rPr lang="fr-FR" sz="2800" dirty="0"/>
              <a:t> support : </a:t>
            </a:r>
            <a:r>
              <a:rPr lang="fr-FR" sz="2800" dirty="0" err="1"/>
              <a:t>being</a:t>
            </a:r>
            <a:r>
              <a:rPr lang="fr-FR" sz="2800" dirty="0"/>
              <a:t> </a:t>
            </a:r>
            <a:r>
              <a:rPr lang="fr-FR" sz="2800" dirty="0" err="1"/>
              <a:t>seen</a:t>
            </a:r>
            <a:r>
              <a:rPr lang="fr-FR" sz="2800" dirty="0"/>
              <a:t> as a parent </a:t>
            </a:r>
            <a:r>
              <a:rPr lang="fr-FR" sz="2800" dirty="0" err="1"/>
              <a:t>prevents</a:t>
            </a:r>
            <a:r>
              <a:rPr lang="fr-FR" sz="2800" dirty="0"/>
              <a:t> the maintenance of </a:t>
            </a:r>
            <a:r>
              <a:rPr lang="fr-FR" sz="2800" dirty="0" err="1"/>
              <a:t>integration</a:t>
            </a:r>
            <a:r>
              <a:rPr lang="fr-FR" sz="2800" dirty="0"/>
              <a:t> support (</a:t>
            </a:r>
            <a:r>
              <a:rPr lang="fr-FR" sz="2800" dirty="0" err="1"/>
              <a:t>thought</a:t>
            </a:r>
            <a:r>
              <a:rPr lang="fr-FR" sz="2800" dirty="0"/>
              <a:t> of as part of the transition to </a:t>
            </a:r>
            <a:r>
              <a:rPr lang="fr-FR" sz="2800" dirty="0" err="1"/>
              <a:t>adulthood</a:t>
            </a:r>
            <a:r>
              <a:rPr lang="fr-FR" sz="2800" dirty="0"/>
              <a:t>)</a:t>
            </a:r>
          </a:p>
          <a:p>
            <a:pPr>
              <a:buNone/>
            </a:pPr>
            <a:endParaRPr lang="fr-FR" sz="2400" dirty="0"/>
          </a:p>
          <a:p>
            <a:pPr>
              <a:buNone/>
            </a:pPr>
            <a:endParaRPr lang="fr-F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6324600" cy="1362075"/>
          </a:xfrm>
        </p:spPr>
        <p:txBody>
          <a:bodyPr/>
          <a:lstStyle/>
          <a:p>
            <a:r>
              <a:rPr lang="fr-FR" b="1" dirty="0" err="1"/>
              <a:t>Thank</a:t>
            </a:r>
            <a:r>
              <a:rPr lang="fr-FR" b="1" dirty="0"/>
              <a:t> </a:t>
            </a:r>
            <a:r>
              <a:rPr lang="fr-FR" b="1" dirty="0" err="1"/>
              <a:t>you</a:t>
            </a:r>
            <a:r>
              <a:rPr lang="fr-FR" b="1" dirty="0"/>
              <a:t> for </a:t>
            </a:r>
            <a:r>
              <a:rPr lang="fr-FR" b="1" dirty="0" err="1"/>
              <a:t>your</a:t>
            </a:r>
            <a:r>
              <a:rPr lang="fr-FR" b="1" dirty="0"/>
              <a:t> attention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474" y="230841"/>
            <a:ext cx="7556313" cy="506506"/>
          </a:xfrm>
        </p:spPr>
        <p:txBody>
          <a:bodyPr/>
          <a:lstStyle/>
          <a:p>
            <a:r>
              <a:rPr lang="fr-FR" sz="2800" dirty="0" err="1"/>
              <a:t>References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474" y="737347"/>
            <a:ext cx="7556313" cy="5867400"/>
          </a:xfrm>
        </p:spPr>
        <p:txBody>
          <a:bodyPr>
            <a:noAutofit/>
          </a:bodyPr>
          <a:lstStyle/>
          <a:p>
            <a:pPr indent="-457200">
              <a:spcBef>
                <a:spcPts val="0"/>
              </a:spcBef>
              <a:buNone/>
            </a:pPr>
            <a:r>
              <a:rPr lang="fr-FR" dirty="0"/>
              <a:t>Bailleul, C., &amp; </a:t>
            </a:r>
            <a:r>
              <a:rPr lang="fr-FR" dirty="0" err="1"/>
              <a:t>Senovilla</a:t>
            </a:r>
            <a:r>
              <a:rPr lang="fr-FR" dirty="0"/>
              <a:t>, D. (2016). </a:t>
            </a:r>
            <a:r>
              <a:rPr lang="fr-FR" i="1" dirty="0"/>
              <a:t>Dans l’intérêt supérieur de qui? Enquête sur l’interprétation et l’application de l’article 3 de la Convention Internationale des Droits de l’Enfant dans les mesures prises à l’égard des mineurs isolés étrangers en France</a:t>
            </a:r>
            <a:r>
              <a:rPr lang="fr-FR" dirty="0"/>
              <a:t>. Poitiers: </a:t>
            </a:r>
            <a:r>
              <a:rPr lang="fr-FR" dirty="0" err="1"/>
              <a:t>Migrinter</a:t>
            </a:r>
            <a:r>
              <a:rPr lang="fr-FR" dirty="0"/>
              <a:t>.</a:t>
            </a:r>
          </a:p>
          <a:p>
            <a:pPr indent="-457200">
              <a:spcBef>
                <a:spcPts val="0"/>
              </a:spcBef>
              <a:buNone/>
            </a:pPr>
            <a:endParaRPr lang="fr-FR" b="1" dirty="0"/>
          </a:p>
          <a:p>
            <a:pPr indent="-457200">
              <a:spcBef>
                <a:spcPts val="0"/>
              </a:spcBef>
              <a:buNone/>
            </a:pPr>
            <a:r>
              <a:rPr lang="fr-FR" dirty="0" err="1"/>
              <a:t>Frechon</a:t>
            </a:r>
            <a:r>
              <a:rPr lang="fr-FR" dirty="0"/>
              <a:t>, I., &amp; Marquet, L. (2016). </a:t>
            </a:r>
            <a:r>
              <a:rPr lang="fr-FR" i="1" dirty="0"/>
              <a:t>Comment les jeunes placés à l’âge de 17 ans préparent-ils leur avenir ? </a:t>
            </a:r>
            <a:r>
              <a:rPr lang="fr-FR" dirty="0"/>
              <a:t>Document de travail. INED, (227). </a:t>
            </a:r>
          </a:p>
          <a:p>
            <a:pPr indent="-457200">
              <a:spcBef>
                <a:spcPts val="0"/>
              </a:spcBef>
              <a:buNone/>
            </a:pPr>
            <a:endParaRPr lang="fr-FR" b="1" dirty="0"/>
          </a:p>
          <a:p>
            <a:pPr indent="-457200">
              <a:spcBef>
                <a:spcPts val="0"/>
              </a:spcBef>
              <a:buNone/>
            </a:pPr>
            <a:r>
              <a:rPr lang="fr-FR" dirty="0"/>
              <a:t>Jamet, L., &amp; </a:t>
            </a:r>
            <a:r>
              <a:rPr lang="fr-FR" dirty="0" err="1"/>
              <a:t>Keravel</a:t>
            </a:r>
            <a:r>
              <a:rPr lang="fr-FR" dirty="0"/>
              <a:t>, E. (2017). </a:t>
            </a:r>
            <a:r>
              <a:rPr lang="fr-FR" i="1" dirty="0"/>
              <a:t>Mineurs non accompagnés. Quels besoins et quelles réponses? </a:t>
            </a:r>
            <a:r>
              <a:rPr lang="fr-FR" dirty="0"/>
              <a:t>La Documentation Française.</a:t>
            </a:r>
          </a:p>
          <a:p>
            <a:pPr indent="-457200">
              <a:spcBef>
                <a:spcPts val="0"/>
              </a:spcBef>
              <a:buNone/>
            </a:pPr>
            <a:endParaRPr lang="fr-FR" b="1" dirty="0"/>
          </a:p>
          <a:p>
            <a:pPr indent="-457200">
              <a:spcBef>
                <a:spcPts val="0"/>
              </a:spcBef>
              <a:buNone/>
            </a:pPr>
            <a:r>
              <a:rPr lang="fr-FR" dirty="0" err="1"/>
              <a:t>Vervliet</a:t>
            </a:r>
            <a:r>
              <a:rPr lang="fr-FR" dirty="0"/>
              <a:t>, M., De Mol, J., </a:t>
            </a:r>
            <a:r>
              <a:rPr lang="fr-FR" dirty="0" err="1"/>
              <a:t>Broekaert</a:t>
            </a:r>
            <a:r>
              <a:rPr lang="fr-FR" dirty="0"/>
              <a:t>, E., &amp; </a:t>
            </a:r>
            <a:r>
              <a:rPr lang="fr-FR" dirty="0" err="1"/>
              <a:t>Derluyn</a:t>
            </a:r>
            <a:r>
              <a:rPr lang="fr-FR" dirty="0"/>
              <a:t>, I. (2014). </a:t>
            </a:r>
            <a:r>
              <a:rPr lang="fr-FR" i="1" dirty="0"/>
              <a:t>‘That I Live, </a:t>
            </a:r>
            <a:r>
              <a:rPr lang="fr-FR" i="1" dirty="0" err="1"/>
              <a:t>that’s</a:t>
            </a:r>
            <a:r>
              <a:rPr lang="fr-FR" i="1" dirty="0"/>
              <a:t> </a:t>
            </a:r>
            <a:r>
              <a:rPr lang="fr-FR" i="1" dirty="0" err="1"/>
              <a:t>Because</a:t>
            </a:r>
            <a:r>
              <a:rPr lang="fr-FR" i="1" dirty="0"/>
              <a:t> of </a:t>
            </a:r>
            <a:r>
              <a:rPr lang="fr-FR" i="1" dirty="0" err="1"/>
              <a:t>Her</a:t>
            </a:r>
            <a:r>
              <a:rPr lang="fr-FR" i="1" dirty="0"/>
              <a:t>’: </a:t>
            </a:r>
            <a:r>
              <a:rPr lang="fr-FR" i="1" dirty="0" err="1"/>
              <a:t>Intersectionality</a:t>
            </a:r>
            <a:r>
              <a:rPr lang="fr-FR" i="1" dirty="0"/>
              <a:t> as Framework for </a:t>
            </a:r>
            <a:r>
              <a:rPr lang="fr-FR" i="1" dirty="0" err="1"/>
              <a:t>Unaccompanied</a:t>
            </a:r>
            <a:r>
              <a:rPr lang="fr-FR" i="1" dirty="0"/>
              <a:t> </a:t>
            </a:r>
            <a:r>
              <a:rPr lang="fr-FR" i="1" dirty="0" err="1"/>
              <a:t>Refugee</a:t>
            </a:r>
            <a:r>
              <a:rPr lang="fr-FR" i="1" dirty="0"/>
              <a:t> </a:t>
            </a:r>
            <a:r>
              <a:rPr lang="fr-FR" i="1" dirty="0" err="1"/>
              <a:t>Mothers</a:t>
            </a:r>
            <a:r>
              <a:rPr lang="fr-FR" i="1" dirty="0"/>
              <a:t>. </a:t>
            </a:r>
            <a:r>
              <a:rPr lang="fr-FR" dirty="0"/>
              <a:t>The British Journal of Social </a:t>
            </a:r>
            <a:r>
              <a:rPr lang="fr-FR" dirty="0" err="1"/>
              <a:t>Work</a:t>
            </a:r>
            <a:r>
              <a:rPr lang="fr-FR" dirty="0"/>
              <a:t>, 44(7), 2023‑2041. </a:t>
            </a:r>
            <a:endParaRPr lang="fr-FR" b="1" dirty="0"/>
          </a:p>
          <a:p>
            <a:pPr>
              <a:buNone/>
            </a:pPr>
            <a:endParaRPr lang="fr-FR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A population </a:t>
            </a:r>
            <a:r>
              <a:rPr lang="fr-FR" b="1" dirty="0" err="1"/>
              <a:t>that</a:t>
            </a:r>
            <a:r>
              <a:rPr lang="fr-FR" b="1" dirty="0"/>
              <a:t> challenges administrative </a:t>
            </a:r>
            <a:r>
              <a:rPr lang="fr-FR" b="1" dirty="0" err="1"/>
              <a:t>categorizations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5937" y="1600200"/>
            <a:ext cx="8112126" cy="4800600"/>
          </a:xfrm>
        </p:spPr>
        <p:txBody>
          <a:bodyPr>
            <a:normAutofit fontScale="92500"/>
          </a:bodyPr>
          <a:lstStyle/>
          <a:p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Are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they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first of all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Minors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?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Children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to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be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protected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?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Unaccompanied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?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Foreigners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? Migrants?... (Jamet &amp;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Keravel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, 2017)</a:t>
            </a:r>
          </a:p>
          <a:p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Being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recognized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as an UM and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benefiting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from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child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protection: a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process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of triage and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categorization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(Bailleul &amp;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Senovilla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, 2016)</a:t>
            </a:r>
          </a:p>
          <a:p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The situation of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unaccompanied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minors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who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are parents are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challenging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these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categorizations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(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Vervliet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, De Mol,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Broekaert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, &amp;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Derluyn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, 2014).</a:t>
            </a:r>
          </a:p>
          <a:p>
            <a:pPr>
              <a:buNone/>
            </a:pPr>
            <a:endParaRPr lang="fr-FR" sz="2800" dirty="0">
              <a:solidFill>
                <a:srgbClr val="595959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573306"/>
          </a:xfrm>
        </p:spPr>
        <p:txBody>
          <a:bodyPr>
            <a:normAutofit/>
          </a:bodyPr>
          <a:lstStyle/>
          <a:p>
            <a:r>
              <a:rPr lang="en-US" sz="2800" b="1" dirty="0"/>
              <a:t>The Longitudinal Study on Access to Autonomy after Leaving Care (ELAP)</a:t>
            </a:r>
            <a:r>
              <a:rPr lang="fr-FR" sz="2800" b="1" dirty="0"/>
              <a:t> (</a:t>
            </a:r>
            <a:r>
              <a:rPr lang="fr-FR" sz="2800" b="1" dirty="0" err="1"/>
              <a:t>Frechon</a:t>
            </a:r>
            <a:r>
              <a:rPr lang="fr-FR" sz="2800" b="1" dirty="0"/>
              <a:t> &amp; Marquet, 2016)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5937" y="1600200"/>
            <a:ext cx="8112126" cy="4876800"/>
          </a:xfrm>
        </p:spPr>
        <p:txBody>
          <a:bodyPr>
            <a:normAutofit fontScale="85000" lnSpcReduction="20000"/>
          </a:bodyPr>
          <a:lstStyle/>
          <a:p>
            <a:endParaRPr lang="fr-FR" sz="2800" dirty="0">
              <a:solidFill>
                <a:srgbClr val="595959"/>
              </a:solidFill>
              <a:ea typeface="Arial" charset="0"/>
              <a:cs typeface="Arial" charset="0"/>
            </a:endParaRPr>
          </a:p>
          <a:p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Two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quantitative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waves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(2013 and 2015)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with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young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people in care, </a:t>
            </a:r>
            <a:r>
              <a:rPr lang="fr-FR" sz="2800" dirty="0" err="1">
                <a:solidFill>
                  <a:srgbClr val="595959"/>
                </a:solidFill>
                <a:ea typeface="Arial" charset="0"/>
                <a:cs typeface="Arial" charset="0"/>
              </a:rPr>
              <a:t>aged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17 to 20 in 2013, in 7 French </a:t>
            </a:r>
            <a:r>
              <a:rPr lang="fr-FR" sz="2800" i="1" dirty="0">
                <a:solidFill>
                  <a:srgbClr val="595959"/>
                </a:solidFill>
                <a:ea typeface="Arial" charset="0"/>
                <a:cs typeface="Arial" charset="0"/>
              </a:rPr>
              <a:t>départements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 (W1: </a:t>
            </a:r>
            <a:r>
              <a:rPr lang="fr-FR" sz="2800" dirty="0">
                <a:solidFill>
                  <a:srgbClr val="595959"/>
                </a:solidFill>
                <a:cs typeface="Arial" charset="0"/>
              </a:rPr>
              <a:t>1,622 </a:t>
            </a:r>
            <a:r>
              <a:rPr lang="fr-FR" sz="2800" dirty="0" err="1">
                <a:solidFill>
                  <a:srgbClr val="595959"/>
                </a:solidFill>
                <a:cs typeface="Arial" charset="0"/>
              </a:rPr>
              <a:t>respondents</a:t>
            </a:r>
            <a:r>
              <a:rPr lang="fr-FR" sz="2800" dirty="0">
                <a:solidFill>
                  <a:srgbClr val="595959"/>
                </a:solidFill>
                <a:cs typeface="Arial" charset="0"/>
              </a:rPr>
              <a:t> / </a:t>
            </a:r>
            <a:r>
              <a:rPr lang="fr-FR" sz="2800" dirty="0">
                <a:solidFill>
                  <a:srgbClr val="595959"/>
                </a:solidFill>
                <a:ea typeface="Arial" charset="0"/>
                <a:cs typeface="Arial" charset="0"/>
              </a:rPr>
              <a:t>W2: 756 </a:t>
            </a:r>
            <a:r>
              <a:rPr lang="fr-FR" sz="2800" dirty="0" err="1">
                <a:solidFill>
                  <a:srgbClr val="595959"/>
                </a:solidFill>
                <a:cs typeface="Arial" charset="0"/>
              </a:rPr>
              <a:t>respondents</a:t>
            </a:r>
            <a:r>
              <a:rPr lang="fr-FR" sz="2800" dirty="0">
                <a:solidFill>
                  <a:srgbClr val="595959"/>
                </a:solidFill>
                <a:cs typeface="Arial" charset="0"/>
              </a:rPr>
              <a:t>)</a:t>
            </a:r>
          </a:p>
          <a:p>
            <a:r>
              <a:rPr lang="en-US" sz="2800" dirty="0">
                <a:solidFill>
                  <a:srgbClr val="595959"/>
                </a:solidFill>
                <a:ea typeface="Arial" charset="0"/>
                <a:cs typeface="Arial" charset="0"/>
              </a:rPr>
              <a:t>Two qualitative waves (2016 and 2018) with 110 </a:t>
            </a:r>
            <a:r>
              <a:rPr lang="en-US" sz="2800" dirty="0"/>
              <a:t>of these young adults, after leaving care</a:t>
            </a:r>
            <a:r>
              <a:rPr lang="fr-FR" sz="2800" dirty="0"/>
              <a:t>.</a:t>
            </a:r>
          </a:p>
          <a:p>
            <a:r>
              <a:rPr lang="en-US" sz="2800" dirty="0"/>
              <a:t>A sharp reduction in young people receiving support over time: protection may be extended beyond the age of 18 years through a Young Adult Support contract, up to the age of 21 years maximum, but not all young people receive this support.</a:t>
            </a:r>
            <a:endParaRPr lang="fr-FR" sz="2800" dirty="0"/>
          </a:p>
          <a:p>
            <a:endParaRPr lang="fr-FR" sz="2800" dirty="0"/>
          </a:p>
          <a:p>
            <a:endParaRPr lang="fr-FR" sz="2800" dirty="0">
              <a:solidFill>
                <a:srgbClr val="595959"/>
              </a:solidFill>
              <a:ea typeface="Arial" charset="0"/>
              <a:cs typeface="Arial" charset="0"/>
            </a:endParaRPr>
          </a:p>
          <a:p>
            <a:endParaRPr lang="fr-FR" sz="2800" dirty="0">
              <a:solidFill>
                <a:srgbClr val="595959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573306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Young people </a:t>
            </a:r>
            <a:r>
              <a:rPr lang="fr-FR" b="1" dirty="0" err="1"/>
              <a:t>who</a:t>
            </a:r>
            <a:r>
              <a:rPr lang="fr-FR" b="1" dirty="0"/>
              <a:t> have </a:t>
            </a:r>
            <a:r>
              <a:rPr lang="fr-FR" b="1" dirty="0" err="1"/>
              <a:t>become</a:t>
            </a:r>
            <a:r>
              <a:rPr lang="fr-FR" b="1" dirty="0"/>
              <a:t> parents </a:t>
            </a:r>
            <a:r>
              <a:rPr lang="fr-FR" b="1" dirty="0" err="1"/>
              <a:t>during</a:t>
            </a:r>
            <a:r>
              <a:rPr lang="fr-FR" b="1" dirty="0"/>
              <a:t> or </a:t>
            </a:r>
            <a:r>
              <a:rPr lang="fr-FR" b="1" dirty="0" err="1"/>
              <a:t>after</a:t>
            </a:r>
            <a:r>
              <a:rPr lang="fr-FR" b="1" dirty="0"/>
              <a:t> placement</a:t>
            </a:r>
            <a:endParaRPr lang="fr-FR" sz="3111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5937" y="1752600"/>
            <a:ext cx="8112126" cy="4343400"/>
          </a:xfrm>
        </p:spPr>
        <p:txBody>
          <a:bodyPr>
            <a:normAutofit/>
          </a:bodyPr>
          <a:lstStyle/>
          <a:p>
            <a:pPr>
              <a:buNone/>
            </a:pPr>
            <a:endParaRPr lang="fr-FR" sz="2800" dirty="0">
              <a:solidFill>
                <a:srgbClr val="595959"/>
              </a:solidFill>
              <a:ea typeface="Arial" charset="0"/>
              <a:cs typeface="Arial" charset="0"/>
            </a:endParaRPr>
          </a:p>
          <a:p>
            <a:endParaRPr lang="fr-FR" sz="2800" dirty="0">
              <a:solidFill>
                <a:srgbClr val="595959"/>
              </a:solidFill>
              <a:ea typeface="Arial" charset="0"/>
              <a:cs typeface="Arial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98472" y="4241800"/>
          <a:ext cx="7883526" cy="223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8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62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62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62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62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+mj-lt"/>
                        </a:rPr>
                        <a:t>WOMEN</a:t>
                      </a:r>
                    </a:p>
                  </a:txBody>
                  <a:tcPr marL="12700" marR="12700" marT="12700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 err="1">
                          <a:solidFill>
                            <a:schemeClr val="bg1"/>
                          </a:solidFill>
                          <a:latin typeface="+mj-lt"/>
                        </a:rPr>
                        <a:t>Number</a:t>
                      </a:r>
                      <a:endParaRPr lang="fr-FR" sz="20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 err="1">
                          <a:solidFill>
                            <a:schemeClr val="bg1"/>
                          </a:solidFill>
                          <a:latin typeface="+mj-lt"/>
                        </a:rPr>
                        <a:t>Percentage</a:t>
                      </a:r>
                      <a:endParaRPr lang="fr-FR" sz="20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Parents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Not</a:t>
                      </a:r>
                      <a:r>
                        <a:rPr lang="fr-FR" sz="2000" b="1" i="0" u="none" strike="noStrike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 UM</a:t>
                      </a:r>
                      <a:endParaRPr lang="fr-FR" sz="20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UM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Not</a:t>
                      </a:r>
                      <a:r>
                        <a:rPr lang="fr-FR" sz="2000" b="1" i="0" u="none" strike="noStrike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 UM</a:t>
                      </a:r>
                      <a:endParaRPr lang="fr-FR" sz="20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UM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No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237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25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262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85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69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83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Yes</a:t>
                      </a:r>
                      <a:endParaRPr lang="fr-FR" sz="20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42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12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54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15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accent2">
                              <a:lumMod val="50000"/>
                              <a:lumOff val="50000"/>
                            </a:schemeClr>
                          </a:solidFill>
                          <a:latin typeface="+mj-lt"/>
                        </a:rPr>
                        <a:t>31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17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279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B050D7"/>
                          </a:solidFill>
                          <a:latin typeface="+mj-lt"/>
                        </a:rPr>
                        <a:t>37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316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100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100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100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515937" y="1752600"/>
          <a:ext cx="7866061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7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3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37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7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3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37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37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chemeClr val="bg1"/>
                          </a:solidFill>
                          <a:latin typeface="+mj-lt"/>
                        </a:rPr>
                        <a:t>MEN</a:t>
                      </a:r>
                    </a:p>
                  </a:txBody>
                  <a:tcPr marL="12700" marR="12700" marT="12700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 err="1">
                          <a:solidFill>
                            <a:schemeClr val="bg1"/>
                          </a:solidFill>
                          <a:latin typeface="+mj-lt"/>
                        </a:rPr>
                        <a:t>Number</a:t>
                      </a:r>
                      <a:endParaRPr lang="fr-FR" sz="20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 err="1">
                          <a:solidFill>
                            <a:schemeClr val="bg1"/>
                          </a:solidFill>
                          <a:latin typeface="+mj-lt"/>
                        </a:rPr>
                        <a:t>Percentage</a:t>
                      </a:r>
                      <a:endParaRPr lang="fr-FR" sz="20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Parents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Not UM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UM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Not UM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UM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No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242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187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429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98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96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97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Yes</a:t>
                      </a:r>
                      <a:endParaRPr lang="fr-FR" sz="20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11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+mj-lt"/>
                        </a:rPr>
                        <a:t>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3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246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B050D7"/>
                          </a:solidFill>
                          <a:latin typeface="+mj-lt"/>
                        </a:rPr>
                        <a:t>194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440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100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100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100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649506"/>
          </a:xfrm>
        </p:spPr>
        <p:txBody>
          <a:bodyPr>
            <a:normAutofit/>
          </a:bodyPr>
          <a:lstStyle/>
          <a:p>
            <a:r>
              <a:rPr lang="fr-FR" sz="3200" b="1" dirty="0" err="1"/>
              <a:t>Two</a:t>
            </a:r>
            <a:r>
              <a:rPr lang="fr-FR" sz="3200" b="1" dirty="0"/>
              <a:t> modes of </a:t>
            </a:r>
            <a:r>
              <a:rPr lang="fr-FR" sz="3200" b="1" dirty="0" err="1"/>
              <a:t>integration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475" y="1371600"/>
            <a:ext cx="7851682" cy="4648200"/>
          </a:xfrm>
        </p:spPr>
        <p:txBody>
          <a:bodyPr>
            <a:noAutofit/>
          </a:bodyPr>
          <a:lstStyle/>
          <a:p>
            <a:r>
              <a:rPr lang="fr-FR" sz="2800" dirty="0"/>
              <a:t>Access to </a:t>
            </a:r>
            <a:r>
              <a:rPr lang="fr-FR" sz="2800" dirty="0" err="1"/>
              <a:t>young</a:t>
            </a:r>
            <a:r>
              <a:rPr lang="fr-FR" sz="2800" dirty="0"/>
              <a:t> </a:t>
            </a:r>
            <a:r>
              <a:rPr lang="fr-FR" sz="2800" dirty="0" err="1"/>
              <a:t>adult</a:t>
            </a:r>
            <a:r>
              <a:rPr lang="fr-FR" sz="2800" dirty="0"/>
              <a:t> </a:t>
            </a:r>
            <a:r>
              <a:rPr lang="fr-FR" sz="2800" dirty="0" err="1"/>
              <a:t>welfare</a:t>
            </a:r>
            <a:r>
              <a:rPr lang="fr-FR" sz="2800" dirty="0"/>
              <a:t> support </a:t>
            </a:r>
            <a:r>
              <a:rPr lang="fr-FR" sz="2800" dirty="0" err="1"/>
              <a:t>depends</a:t>
            </a:r>
            <a:r>
              <a:rPr lang="fr-FR" sz="2800" dirty="0"/>
              <a:t> on conjugal and parental </a:t>
            </a:r>
            <a:r>
              <a:rPr lang="fr-FR" sz="2800" dirty="0" err="1"/>
              <a:t>status</a:t>
            </a:r>
            <a:r>
              <a:rPr lang="fr-FR" sz="2800" dirty="0"/>
              <a:t>:</a:t>
            </a:r>
          </a:p>
          <a:p>
            <a:pPr>
              <a:buNone/>
            </a:pPr>
            <a:r>
              <a:rPr lang="fr-FR" sz="2800" dirty="0"/>
              <a:t>	- 7% of </a:t>
            </a:r>
            <a:r>
              <a:rPr lang="fr-FR" sz="2800" dirty="0" err="1"/>
              <a:t>young</a:t>
            </a:r>
            <a:r>
              <a:rPr lang="fr-FR" sz="2800" dirty="0"/>
              <a:t> people living </a:t>
            </a:r>
            <a:r>
              <a:rPr lang="fr-FR" sz="2800" dirty="0" err="1"/>
              <a:t>alone</a:t>
            </a:r>
            <a:r>
              <a:rPr lang="fr-FR" sz="2800" dirty="0"/>
              <a:t> </a:t>
            </a:r>
            <a:r>
              <a:rPr lang="fr-FR" sz="2800" dirty="0" err="1"/>
              <a:t>had</a:t>
            </a:r>
            <a:r>
              <a:rPr lang="fr-FR" sz="2800" dirty="0"/>
              <a:t> no </a:t>
            </a:r>
            <a:r>
              <a:rPr lang="fr-FR" sz="2800" dirty="0" err="1"/>
              <a:t>period</a:t>
            </a:r>
            <a:r>
              <a:rPr lang="fr-FR" sz="2800" dirty="0"/>
              <a:t> of </a:t>
            </a:r>
            <a:r>
              <a:rPr lang="fr-FR" sz="2800" dirty="0" err="1"/>
              <a:t>young</a:t>
            </a:r>
            <a:r>
              <a:rPr lang="fr-FR" sz="2800" dirty="0"/>
              <a:t> </a:t>
            </a:r>
            <a:r>
              <a:rPr lang="fr-FR" sz="2800" dirty="0" err="1"/>
              <a:t>adult</a:t>
            </a:r>
            <a:r>
              <a:rPr lang="fr-FR" sz="2800" dirty="0"/>
              <a:t> </a:t>
            </a:r>
            <a:r>
              <a:rPr lang="fr-FR" sz="2800" dirty="0" err="1"/>
              <a:t>welfare</a:t>
            </a:r>
            <a:r>
              <a:rPr lang="fr-FR" sz="2800" dirty="0"/>
              <a:t> support </a:t>
            </a:r>
          </a:p>
          <a:p>
            <a:pPr>
              <a:buNone/>
            </a:pPr>
            <a:r>
              <a:rPr lang="fr-FR" sz="2800" dirty="0"/>
              <a:t>	- 25% of </a:t>
            </a:r>
            <a:r>
              <a:rPr lang="fr-FR" sz="2800" dirty="0" err="1"/>
              <a:t>young</a:t>
            </a:r>
            <a:r>
              <a:rPr lang="fr-FR" sz="2800" dirty="0"/>
              <a:t> people living </a:t>
            </a:r>
            <a:r>
              <a:rPr lang="fr-FR" sz="2800" dirty="0" err="1"/>
              <a:t>with</a:t>
            </a:r>
            <a:r>
              <a:rPr lang="fr-FR" sz="2800" dirty="0"/>
              <a:t> a </a:t>
            </a:r>
            <a:r>
              <a:rPr lang="fr-FR" sz="2800" dirty="0" err="1"/>
              <a:t>partner</a:t>
            </a:r>
            <a:r>
              <a:rPr lang="fr-FR" sz="2800" dirty="0"/>
              <a:t> </a:t>
            </a:r>
            <a:r>
              <a:rPr lang="fr-FR" sz="2800" dirty="0" err="1"/>
              <a:t>without</a:t>
            </a:r>
            <a:r>
              <a:rPr lang="fr-FR" sz="2800" dirty="0"/>
              <a:t> </a:t>
            </a:r>
            <a:r>
              <a:rPr lang="fr-FR" sz="2800" dirty="0" err="1"/>
              <a:t>children</a:t>
            </a:r>
            <a:r>
              <a:rPr lang="fr-FR" sz="2800" dirty="0"/>
              <a:t> </a:t>
            </a:r>
            <a:r>
              <a:rPr lang="fr-FR" sz="2800" dirty="0" err="1"/>
              <a:t>had</a:t>
            </a:r>
            <a:r>
              <a:rPr lang="fr-FR" sz="2800" dirty="0"/>
              <a:t> no </a:t>
            </a:r>
            <a:r>
              <a:rPr lang="fr-FR" sz="2800" dirty="0" err="1"/>
              <a:t>period</a:t>
            </a:r>
            <a:r>
              <a:rPr lang="fr-FR" sz="2800" dirty="0"/>
              <a:t> of </a:t>
            </a:r>
            <a:r>
              <a:rPr lang="fr-FR" sz="2800" dirty="0" err="1"/>
              <a:t>young</a:t>
            </a:r>
            <a:r>
              <a:rPr lang="fr-FR" sz="2800" dirty="0"/>
              <a:t> </a:t>
            </a:r>
            <a:r>
              <a:rPr lang="fr-FR" sz="2800" dirty="0" err="1"/>
              <a:t>adult</a:t>
            </a:r>
            <a:r>
              <a:rPr lang="fr-FR" sz="2800" dirty="0"/>
              <a:t> </a:t>
            </a:r>
            <a:r>
              <a:rPr lang="fr-FR" sz="2800" dirty="0" err="1"/>
              <a:t>welfare</a:t>
            </a:r>
            <a:r>
              <a:rPr lang="fr-FR" sz="2800" dirty="0"/>
              <a:t> support </a:t>
            </a:r>
          </a:p>
          <a:p>
            <a:pPr>
              <a:buNone/>
            </a:pPr>
            <a:r>
              <a:rPr lang="fr-FR" sz="2800" dirty="0"/>
              <a:t>	- 40% of </a:t>
            </a:r>
            <a:r>
              <a:rPr lang="fr-FR" sz="2800" dirty="0" err="1"/>
              <a:t>young</a:t>
            </a:r>
            <a:r>
              <a:rPr lang="fr-FR" sz="2800" dirty="0"/>
              <a:t> people living </a:t>
            </a:r>
            <a:r>
              <a:rPr lang="fr-FR" sz="2800" dirty="0" err="1"/>
              <a:t>with</a:t>
            </a:r>
            <a:r>
              <a:rPr lang="fr-FR" sz="2800" dirty="0"/>
              <a:t> a </a:t>
            </a:r>
            <a:r>
              <a:rPr lang="fr-FR" sz="2800" dirty="0" err="1"/>
              <a:t>partner</a:t>
            </a:r>
            <a:r>
              <a:rPr lang="fr-FR" sz="2800" dirty="0"/>
              <a:t> and </a:t>
            </a:r>
            <a:r>
              <a:rPr lang="fr-FR" sz="2800" dirty="0" err="1"/>
              <a:t>with</a:t>
            </a:r>
            <a:r>
              <a:rPr lang="fr-FR" sz="2800" dirty="0"/>
              <a:t> </a:t>
            </a:r>
            <a:r>
              <a:rPr lang="fr-FR" sz="2800" dirty="0" err="1"/>
              <a:t>children</a:t>
            </a:r>
            <a:r>
              <a:rPr lang="fr-FR" sz="2800" dirty="0"/>
              <a:t> </a:t>
            </a:r>
            <a:r>
              <a:rPr lang="fr-FR" sz="2800" dirty="0" err="1"/>
              <a:t>had</a:t>
            </a:r>
            <a:r>
              <a:rPr lang="fr-FR" sz="2800" dirty="0"/>
              <a:t> no </a:t>
            </a:r>
            <a:r>
              <a:rPr lang="fr-FR" sz="2800" dirty="0" err="1"/>
              <a:t>period</a:t>
            </a:r>
            <a:r>
              <a:rPr lang="fr-FR" sz="2800" dirty="0"/>
              <a:t> of </a:t>
            </a:r>
            <a:r>
              <a:rPr lang="fr-FR" sz="2800" dirty="0" err="1"/>
              <a:t>young</a:t>
            </a:r>
            <a:r>
              <a:rPr lang="fr-FR" sz="2800" dirty="0"/>
              <a:t> </a:t>
            </a:r>
            <a:r>
              <a:rPr lang="fr-FR" sz="2800" dirty="0" err="1"/>
              <a:t>adult</a:t>
            </a:r>
            <a:r>
              <a:rPr lang="fr-FR" sz="2800" dirty="0"/>
              <a:t> </a:t>
            </a:r>
            <a:r>
              <a:rPr lang="fr-FR" sz="2800" dirty="0" err="1"/>
              <a:t>welfare</a:t>
            </a:r>
            <a:r>
              <a:rPr lang="fr-FR" sz="2800" dirty="0"/>
              <a:t> support</a:t>
            </a:r>
            <a:br>
              <a:rPr lang="fr-FR" dirty="0"/>
            </a:br>
            <a:endParaRPr lang="fr-FR" dirty="0">
              <a:solidFill>
                <a:srgbClr val="595959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179294"/>
            <a:ext cx="7315200" cy="1116106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The 6 UM or </a:t>
            </a:r>
            <a:r>
              <a:rPr lang="fr-FR" b="1" dirty="0" err="1"/>
              <a:t>ex-UM</a:t>
            </a:r>
            <a:r>
              <a:rPr lang="fr-FR" b="1" dirty="0"/>
              <a:t> parents met (out of 13 parents)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5936" y="1828800"/>
            <a:ext cx="8628063" cy="50292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r-FR" sz="2800" dirty="0"/>
              <a:t>All the </a:t>
            </a:r>
            <a:r>
              <a:rPr lang="fr-FR" sz="2800" dirty="0" err="1"/>
              <a:t>young</a:t>
            </a:r>
            <a:r>
              <a:rPr lang="fr-FR" sz="2800" dirty="0"/>
              <a:t> people </a:t>
            </a:r>
            <a:r>
              <a:rPr lang="fr-FR" sz="2800" dirty="0" err="1"/>
              <a:t>interviewed</a:t>
            </a:r>
            <a:r>
              <a:rPr lang="fr-FR" sz="2800" dirty="0"/>
              <a:t> come </a:t>
            </a:r>
            <a:r>
              <a:rPr lang="fr-FR" sz="2800" dirty="0" err="1"/>
              <a:t>from</a:t>
            </a:r>
            <a:r>
              <a:rPr lang="fr-FR" sz="2800" dirty="0"/>
              <a:t> </a:t>
            </a:r>
            <a:r>
              <a:rPr lang="fr-FR" sz="2800" dirty="0" err="1"/>
              <a:t>different</a:t>
            </a:r>
            <a:r>
              <a:rPr lang="fr-FR" sz="2800" dirty="0"/>
              <a:t> </a:t>
            </a:r>
            <a:r>
              <a:rPr lang="fr-FR" sz="2800" dirty="0" err="1"/>
              <a:t>Sub-Saharan</a:t>
            </a:r>
            <a:r>
              <a:rPr lang="fr-FR" sz="2800" dirty="0"/>
              <a:t> </a:t>
            </a:r>
            <a:r>
              <a:rPr lang="fr-FR" sz="2800" dirty="0" err="1"/>
              <a:t>African</a:t>
            </a:r>
            <a:r>
              <a:rPr lang="fr-FR" sz="2800" dirty="0"/>
              <a:t> countries (</a:t>
            </a:r>
            <a:r>
              <a:rPr lang="fr-FR" sz="2800" dirty="0" err="1"/>
              <a:t>Gambia</a:t>
            </a:r>
            <a:r>
              <a:rPr lang="fr-FR" sz="2800" dirty="0"/>
              <a:t>, </a:t>
            </a:r>
            <a:r>
              <a:rPr lang="fr-FR" sz="2800" dirty="0" err="1"/>
              <a:t>Ivory</a:t>
            </a:r>
            <a:r>
              <a:rPr lang="fr-FR" sz="2800" dirty="0"/>
              <a:t> </a:t>
            </a:r>
            <a:r>
              <a:rPr lang="fr-FR" sz="2800" dirty="0" err="1"/>
              <a:t>Coast</a:t>
            </a:r>
            <a:r>
              <a:rPr lang="fr-FR" sz="2800" dirty="0"/>
              <a:t>, Mali, Congo, Angola).</a:t>
            </a:r>
          </a:p>
          <a:p>
            <a:pPr lvl="0"/>
            <a:r>
              <a:rPr lang="fr-FR" sz="2800" dirty="0"/>
              <a:t>2 </a:t>
            </a:r>
            <a:r>
              <a:rPr lang="fr-FR" sz="2800" dirty="0" err="1"/>
              <a:t>young</a:t>
            </a:r>
            <a:r>
              <a:rPr lang="fr-FR" sz="2800" dirty="0"/>
              <a:t> people, </a:t>
            </a:r>
            <a:r>
              <a:rPr lang="fr-FR" sz="2800" dirty="0" err="1"/>
              <a:t>who</a:t>
            </a:r>
            <a:r>
              <a:rPr lang="fr-FR" sz="2800" dirty="0"/>
              <a:t> </a:t>
            </a:r>
            <a:r>
              <a:rPr lang="fr-FR" sz="2800" dirty="0" err="1"/>
              <a:t>arrived</a:t>
            </a:r>
            <a:r>
              <a:rPr lang="fr-FR" sz="2800" dirty="0"/>
              <a:t> in France </a:t>
            </a:r>
            <a:r>
              <a:rPr lang="fr-FR" sz="2800" dirty="0" err="1"/>
              <a:t>at</a:t>
            </a:r>
            <a:r>
              <a:rPr lang="fr-FR" sz="2800" dirty="0"/>
              <a:t> the </a:t>
            </a:r>
            <a:r>
              <a:rPr lang="fr-FR" sz="2800" dirty="0" err="1"/>
              <a:t>age</a:t>
            </a:r>
            <a:r>
              <a:rPr lang="fr-FR" sz="2800" dirty="0"/>
              <a:t> of 15, (1 man, 1 </a:t>
            </a:r>
            <a:r>
              <a:rPr lang="fr-FR" sz="2800" dirty="0" err="1"/>
              <a:t>woman</a:t>
            </a:r>
            <a:r>
              <a:rPr lang="fr-FR" sz="2800" dirty="0"/>
              <a:t>) </a:t>
            </a:r>
            <a:r>
              <a:rPr lang="fr-FR" sz="2800" dirty="0" err="1"/>
              <a:t>already</a:t>
            </a:r>
            <a:r>
              <a:rPr lang="fr-FR" sz="2800" dirty="0"/>
              <a:t> </a:t>
            </a:r>
            <a:r>
              <a:rPr lang="fr-FR" sz="2800" dirty="0" err="1"/>
              <a:t>had</a:t>
            </a:r>
            <a:r>
              <a:rPr lang="fr-FR" sz="2800" dirty="0"/>
              <a:t> </a:t>
            </a:r>
            <a:r>
              <a:rPr lang="fr-FR" sz="2800" dirty="0" err="1"/>
              <a:t>children</a:t>
            </a:r>
            <a:r>
              <a:rPr lang="fr-FR" sz="2800" dirty="0"/>
              <a:t> in </a:t>
            </a:r>
            <a:r>
              <a:rPr lang="fr-FR" sz="2800" dirty="0" err="1"/>
              <a:t>their</a:t>
            </a:r>
            <a:r>
              <a:rPr lang="fr-FR" sz="2800" dirty="0"/>
              <a:t> country of </a:t>
            </a:r>
            <a:r>
              <a:rPr lang="fr-FR" sz="2800" dirty="0" err="1"/>
              <a:t>origin</a:t>
            </a:r>
            <a:endParaRPr lang="fr-FR" sz="2800" dirty="0"/>
          </a:p>
          <a:p>
            <a:pPr lvl="0"/>
            <a:r>
              <a:rPr lang="fr-FR" sz="2800" dirty="0"/>
              <a:t>4 </a:t>
            </a:r>
            <a:r>
              <a:rPr lang="fr-FR" sz="2800" dirty="0" err="1"/>
              <a:t>young</a:t>
            </a:r>
            <a:r>
              <a:rPr lang="fr-FR" sz="2800" dirty="0"/>
              <a:t> people (3 </a:t>
            </a:r>
            <a:r>
              <a:rPr lang="fr-FR" sz="2800" dirty="0" err="1"/>
              <a:t>women</a:t>
            </a:r>
            <a:r>
              <a:rPr lang="fr-FR" sz="2800" dirty="0"/>
              <a:t> and 1 man) </a:t>
            </a:r>
            <a:r>
              <a:rPr lang="fr-FR" sz="2800" dirty="0" err="1"/>
              <a:t>became</a:t>
            </a:r>
            <a:r>
              <a:rPr lang="fr-FR" sz="2800" dirty="0"/>
              <a:t> parents in the </a:t>
            </a:r>
            <a:r>
              <a:rPr lang="fr-FR" sz="2800" dirty="0" err="1"/>
              <a:t>process</a:t>
            </a:r>
            <a:r>
              <a:rPr lang="fr-FR" sz="2800" dirty="0"/>
              <a:t> of </a:t>
            </a:r>
            <a:r>
              <a:rPr lang="fr-FR" sz="2800" dirty="0" err="1"/>
              <a:t>being</a:t>
            </a:r>
            <a:r>
              <a:rPr lang="fr-FR" sz="2800" dirty="0"/>
              <a:t> </a:t>
            </a:r>
            <a:r>
              <a:rPr lang="fr-FR" sz="2800" dirty="0" err="1"/>
              <a:t>cared</a:t>
            </a:r>
            <a:r>
              <a:rPr lang="fr-FR" sz="2800" dirty="0"/>
              <a:t> for (</a:t>
            </a:r>
            <a:r>
              <a:rPr lang="fr-FR" sz="2800" dirty="0" err="1"/>
              <a:t>during</a:t>
            </a:r>
            <a:r>
              <a:rPr lang="fr-FR" sz="2800" dirty="0"/>
              <a:t> </a:t>
            </a:r>
            <a:r>
              <a:rPr lang="fr-FR" sz="2800" dirty="0" err="1"/>
              <a:t>their</a:t>
            </a:r>
            <a:r>
              <a:rPr lang="fr-FR" sz="2800" dirty="0"/>
              <a:t> </a:t>
            </a:r>
            <a:r>
              <a:rPr lang="fr-FR" sz="2800" dirty="0" err="1"/>
              <a:t>minority</a:t>
            </a:r>
            <a:r>
              <a:rPr lang="fr-FR" sz="2800" dirty="0"/>
              <a:t> or a </a:t>
            </a:r>
            <a:r>
              <a:rPr lang="en-US" sz="2824" dirty="0"/>
              <a:t>Young Adult Support Contract</a:t>
            </a:r>
            <a:r>
              <a:rPr lang="fr-FR" sz="2800" dirty="0"/>
              <a:t>).</a:t>
            </a:r>
          </a:p>
          <a:p>
            <a:pPr lvl="0"/>
            <a:r>
              <a:rPr lang="fr-FR" sz="2800" dirty="0" err="1"/>
              <a:t>Both</a:t>
            </a:r>
            <a:r>
              <a:rPr lang="fr-FR" sz="2800" dirty="0"/>
              <a:t> men have </a:t>
            </a:r>
            <a:r>
              <a:rPr lang="fr-FR" sz="2800" dirty="0" err="1"/>
              <a:t>their</a:t>
            </a:r>
            <a:r>
              <a:rPr lang="fr-FR" sz="2800" dirty="0"/>
              <a:t> </a:t>
            </a:r>
            <a:r>
              <a:rPr lang="fr-FR" sz="2800" dirty="0" err="1"/>
              <a:t>children</a:t>
            </a:r>
            <a:r>
              <a:rPr lang="fr-FR" sz="2800" dirty="0"/>
              <a:t> in </a:t>
            </a:r>
            <a:r>
              <a:rPr lang="fr-FR" sz="2800" dirty="0" err="1"/>
              <a:t>their</a:t>
            </a:r>
            <a:r>
              <a:rPr lang="fr-FR" sz="2800" dirty="0"/>
              <a:t> country of </a:t>
            </a:r>
            <a:r>
              <a:rPr lang="fr-FR" sz="2800" dirty="0" err="1"/>
              <a:t>origin</a:t>
            </a:r>
            <a:r>
              <a:rPr lang="fr-FR" sz="2800" dirty="0"/>
              <a:t>. The 4 </a:t>
            </a:r>
            <a:r>
              <a:rPr lang="fr-FR" sz="2800" dirty="0" err="1"/>
              <a:t>women</a:t>
            </a:r>
            <a:r>
              <a:rPr lang="fr-FR" sz="2800" dirty="0"/>
              <a:t> have </a:t>
            </a:r>
            <a:r>
              <a:rPr lang="fr-FR" sz="2800" dirty="0" err="1"/>
              <a:t>at</a:t>
            </a:r>
            <a:r>
              <a:rPr lang="fr-FR" sz="2800" dirty="0"/>
              <a:t> least </a:t>
            </a:r>
            <a:r>
              <a:rPr lang="fr-FR" sz="2800" dirty="0" err="1"/>
              <a:t>some</a:t>
            </a:r>
            <a:r>
              <a:rPr lang="fr-FR" sz="2800" dirty="0"/>
              <a:t> of </a:t>
            </a:r>
            <a:r>
              <a:rPr lang="fr-FR" sz="2800" dirty="0" err="1"/>
              <a:t>their</a:t>
            </a:r>
            <a:r>
              <a:rPr lang="fr-FR" sz="2800" dirty="0"/>
              <a:t> </a:t>
            </a:r>
            <a:r>
              <a:rPr lang="fr-FR" sz="2800" dirty="0" err="1"/>
              <a:t>children</a:t>
            </a:r>
            <a:r>
              <a:rPr lang="fr-FR" sz="2800" dirty="0"/>
              <a:t> living </a:t>
            </a:r>
            <a:r>
              <a:rPr lang="fr-FR" sz="2800" dirty="0" err="1"/>
              <a:t>with</a:t>
            </a:r>
            <a:r>
              <a:rPr lang="fr-FR" sz="2800" dirty="0"/>
              <a:t> </a:t>
            </a:r>
            <a:r>
              <a:rPr lang="fr-FR" sz="2800" dirty="0" err="1"/>
              <a:t>them</a:t>
            </a:r>
            <a:r>
              <a:rPr lang="fr-FR" sz="2800" dirty="0"/>
              <a:t>, </a:t>
            </a:r>
            <a:r>
              <a:rPr lang="fr-FR" sz="2800" dirty="0" err="1"/>
              <a:t>with</a:t>
            </a:r>
            <a:r>
              <a:rPr lang="fr-FR" sz="2800" dirty="0"/>
              <a:t> </a:t>
            </a:r>
            <a:r>
              <a:rPr lang="fr-FR" sz="2800" dirty="0" err="1"/>
              <a:t>consequences</a:t>
            </a:r>
            <a:r>
              <a:rPr lang="fr-FR" sz="2800" dirty="0"/>
              <a:t> for </a:t>
            </a:r>
            <a:r>
              <a:rPr lang="fr-FR" sz="2800" dirty="0" err="1"/>
              <a:t>professional</a:t>
            </a:r>
            <a:r>
              <a:rPr lang="fr-FR" sz="2800" dirty="0"/>
              <a:t> </a:t>
            </a:r>
            <a:r>
              <a:rPr lang="fr-FR" sz="2800" dirty="0" err="1"/>
              <a:t>integration</a:t>
            </a:r>
            <a:r>
              <a:rPr lang="fr-FR" sz="2800" dirty="0"/>
              <a:t>.</a:t>
            </a:r>
          </a:p>
          <a:p>
            <a:pPr lvl="0"/>
            <a:endParaRPr lang="fr-FR" sz="2800" dirty="0"/>
          </a:p>
          <a:p>
            <a:endParaRPr lang="fr-FR" sz="2800" dirty="0">
              <a:solidFill>
                <a:srgbClr val="595959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3843" y="381000"/>
            <a:ext cx="7556313" cy="1497106"/>
          </a:xfrm>
        </p:spPr>
        <p:txBody>
          <a:bodyPr>
            <a:noAutofit/>
          </a:bodyPr>
          <a:lstStyle/>
          <a:p>
            <a:r>
              <a:rPr lang="fr-FR" sz="3200" b="1" dirty="0"/>
              <a:t>To </a:t>
            </a:r>
            <a:r>
              <a:rPr lang="fr-FR" sz="3200" b="1" dirty="0" err="1"/>
              <a:t>be</a:t>
            </a:r>
            <a:r>
              <a:rPr lang="fr-FR" sz="3200" b="1" dirty="0"/>
              <a:t> a </a:t>
            </a:r>
            <a:r>
              <a:rPr lang="fr-FR" sz="3200" b="1" dirty="0" err="1"/>
              <a:t>child</a:t>
            </a:r>
            <a:r>
              <a:rPr lang="fr-FR" sz="3200" b="1" dirty="0"/>
              <a:t> in </a:t>
            </a:r>
            <a:r>
              <a:rPr lang="fr-FR" sz="3200" b="1" dirty="0" err="1"/>
              <a:t>need</a:t>
            </a:r>
            <a:r>
              <a:rPr lang="fr-FR" sz="3200" b="1" dirty="0"/>
              <a:t> of protection or a </a:t>
            </a:r>
            <a:r>
              <a:rPr lang="fr-FR" sz="3200" b="1" dirty="0" err="1"/>
              <a:t>wife</a:t>
            </a:r>
            <a:r>
              <a:rPr lang="fr-FR" sz="3200" b="1" dirty="0"/>
              <a:t> and </a:t>
            </a:r>
            <a:r>
              <a:rPr lang="fr-FR" sz="3200" b="1" dirty="0" err="1"/>
              <a:t>mother</a:t>
            </a:r>
            <a:r>
              <a:rPr lang="fr-FR" sz="3200" b="1" dirty="0"/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0868" y="1638300"/>
            <a:ext cx="8009731" cy="58293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sz="4000" i="1" dirty="0"/>
              <a:t>	« </a:t>
            </a:r>
            <a:r>
              <a:rPr lang="fr-FR" sz="4000" i="1" dirty="0" err="1"/>
              <a:t>We</a:t>
            </a:r>
            <a:r>
              <a:rPr lang="fr-FR" sz="4000" i="1" dirty="0"/>
              <a:t> have </a:t>
            </a:r>
            <a:r>
              <a:rPr lang="fr-FR" sz="4000" i="1" dirty="0" err="1"/>
              <a:t>big</a:t>
            </a:r>
            <a:r>
              <a:rPr lang="fr-FR" sz="4000" i="1" dirty="0"/>
              <a:t> </a:t>
            </a:r>
            <a:r>
              <a:rPr lang="fr-FR" sz="4000" i="1" dirty="0" err="1"/>
              <a:t>problems</a:t>
            </a:r>
            <a:r>
              <a:rPr lang="fr-FR" sz="4000" i="1" dirty="0"/>
              <a:t>... </a:t>
            </a:r>
            <a:r>
              <a:rPr lang="fr-FR" sz="4000" i="1" dirty="0" err="1"/>
              <a:t>my</a:t>
            </a:r>
            <a:r>
              <a:rPr lang="fr-FR" sz="4000" i="1" dirty="0"/>
              <a:t> </a:t>
            </a:r>
            <a:r>
              <a:rPr lang="fr-FR" sz="4000" i="1" dirty="0" err="1"/>
              <a:t>husband</a:t>
            </a:r>
            <a:r>
              <a:rPr lang="fr-FR" sz="4000" i="1" dirty="0"/>
              <a:t>, </a:t>
            </a:r>
            <a:r>
              <a:rPr lang="fr-FR" sz="4000" i="1" dirty="0" err="1"/>
              <a:t>he</a:t>
            </a:r>
            <a:r>
              <a:rPr lang="fr-FR" sz="4000" i="1" dirty="0"/>
              <a:t> </a:t>
            </a:r>
            <a:r>
              <a:rPr lang="fr-FR" sz="4000" i="1" dirty="0" err="1"/>
              <a:t>had</a:t>
            </a:r>
            <a:r>
              <a:rPr lang="fr-FR" sz="4000" i="1" dirty="0"/>
              <a:t> </a:t>
            </a:r>
            <a:r>
              <a:rPr lang="fr-FR" sz="4000" i="1" dirty="0" err="1"/>
              <a:t>big</a:t>
            </a:r>
            <a:r>
              <a:rPr lang="fr-FR" sz="4000" i="1" dirty="0"/>
              <a:t> </a:t>
            </a:r>
            <a:r>
              <a:rPr lang="fr-FR" sz="4000" i="1" dirty="0" err="1"/>
              <a:t>problems</a:t>
            </a:r>
            <a:r>
              <a:rPr lang="fr-FR" sz="4000" i="1" dirty="0"/>
              <a:t> </a:t>
            </a:r>
            <a:r>
              <a:rPr lang="fr-FR" sz="4000" i="1" dirty="0" err="1"/>
              <a:t>with</a:t>
            </a:r>
            <a:r>
              <a:rPr lang="fr-FR" sz="4000" i="1" dirty="0"/>
              <a:t> the Child Protection Services </a:t>
            </a:r>
            <a:r>
              <a:rPr lang="fr-FR" sz="4000" i="1" dirty="0" err="1"/>
              <a:t>because</a:t>
            </a:r>
            <a:r>
              <a:rPr lang="fr-FR" sz="4000" i="1" dirty="0"/>
              <a:t> </a:t>
            </a:r>
            <a:r>
              <a:rPr lang="fr-FR" sz="4000" i="1" dirty="0" err="1"/>
              <a:t>they</a:t>
            </a:r>
            <a:r>
              <a:rPr lang="fr-FR" sz="4000" i="1" dirty="0"/>
              <a:t> </a:t>
            </a:r>
            <a:r>
              <a:rPr lang="fr-FR" sz="4000" i="1" dirty="0" err="1"/>
              <a:t>said</a:t>
            </a:r>
            <a:r>
              <a:rPr lang="fr-FR" sz="4000" i="1" dirty="0"/>
              <a:t>, I </a:t>
            </a:r>
            <a:r>
              <a:rPr lang="fr-FR" sz="4000" i="1" dirty="0" err="1"/>
              <a:t>was</a:t>
            </a:r>
            <a:r>
              <a:rPr lang="fr-FR" sz="4000" i="1" dirty="0"/>
              <a:t> a </a:t>
            </a:r>
            <a:r>
              <a:rPr lang="fr-FR" sz="4000" i="1" dirty="0" err="1"/>
              <a:t>minor</a:t>
            </a:r>
            <a:r>
              <a:rPr lang="fr-FR" sz="4000" i="1" dirty="0"/>
              <a:t>, </a:t>
            </a:r>
            <a:r>
              <a:rPr lang="fr-FR" sz="4000" i="1" dirty="0" err="1"/>
              <a:t>it's</a:t>
            </a:r>
            <a:r>
              <a:rPr lang="fr-FR" sz="4000" i="1" dirty="0"/>
              <a:t> not possible to </a:t>
            </a:r>
            <a:r>
              <a:rPr lang="fr-FR" sz="4000" i="1" dirty="0" err="1"/>
              <a:t>get</a:t>
            </a:r>
            <a:r>
              <a:rPr lang="fr-FR" sz="4000" i="1" dirty="0"/>
              <a:t> </a:t>
            </a:r>
            <a:r>
              <a:rPr lang="fr-FR" sz="4000" i="1" dirty="0" err="1"/>
              <a:t>married</a:t>
            </a:r>
            <a:r>
              <a:rPr lang="fr-FR" sz="4000" i="1" dirty="0"/>
              <a:t>. I </a:t>
            </a:r>
            <a:r>
              <a:rPr lang="fr-FR" sz="4000" i="1" dirty="0" err="1"/>
              <a:t>said</a:t>
            </a:r>
            <a:r>
              <a:rPr lang="fr-FR" sz="4000" i="1" dirty="0"/>
              <a:t>, "</a:t>
            </a:r>
            <a:r>
              <a:rPr lang="fr-FR" sz="4000" i="1" dirty="0" err="1"/>
              <a:t>We've</a:t>
            </a:r>
            <a:r>
              <a:rPr lang="fr-FR" sz="4000" i="1" dirty="0"/>
              <a:t> been </a:t>
            </a:r>
            <a:r>
              <a:rPr lang="fr-FR" sz="4000" i="1" dirty="0" err="1"/>
              <a:t>married</a:t>
            </a:r>
            <a:r>
              <a:rPr lang="fr-FR" sz="4000" i="1" dirty="0"/>
              <a:t> </a:t>
            </a:r>
            <a:r>
              <a:rPr lang="fr-FR" sz="4000" i="1" dirty="0" err="1"/>
              <a:t>since</a:t>
            </a:r>
            <a:r>
              <a:rPr lang="fr-FR" sz="4000" i="1" dirty="0"/>
              <a:t> </a:t>
            </a:r>
            <a:r>
              <a:rPr lang="fr-FR" sz="4000" i="1" dirty="0" err="1"/>
              <a:t>Africa</a:t>
            </a:r>
            <a:r>
              <a:rPr lang="fr-FR" sz="4000" i="1" dirty="0"/>
              <a:t>. »	</a:t>
            </a:r>
          </a:p>
          <a:p>
            <a:pPr>
              <a:buNone/>
            </a:pPr>
            <a:r>
              <a:rPr lang="fr-FR" sz="4000" i="1" dirty="0"/>
              <a:t>	« I gave </a:t>
            </a:r>
            <a:r>
              <a:rPr lang="fr-FR" sz="4000" i="1" dirty="0" err="1"/>
              <a:t>birth</a:t>
            </a:r>
            <a:r>
              <a:rPr lang="fr-FR" sz="4000" i="1" dirty="0"/>
              <a:t> in the </a:t>
            </a:r>
            <a:r>
              <a:rPr lang="fr-FR" sz="4000" i="1" dirty="0" err="1"/>
              <a:t>hospital</a:t>
            </a:r>
            <a:r>
              <a:rPr lang="fr-FR" sz="4000" i="1" dirty="0"/>
              <a:t>. I </a:t>
            </a:r>
            <a:r>
              <a:rPr lang="fr-FR" sz="4000" i="1" dirty="0" err="1"/>
              <a:t>stayed</a:t>
            </a:r>
            <a:r>
              <a:rPr lang="fr-FR" sz="4000" i="1" dirty="0"/>
              <a:t> in the </a:t>
            </a:r>
            <a:r>
              <a:rPr lang="fr-FR" sz="4000" i="1" dirty="0" err="1"/>
              <a:t>hospital</a:t>
            </a:r>
            <a:r>
              <a:rPr lang="fr-FR" sz="4000" i="1" dirty="0"/>
              <a:t> for a </a:t>
            </a:r>
            <a:r>
              <a:rPr lang="fr-FR" sz="4000" i="1" dirty="0" err="1"/>
              <a:t>month</a:t>
            </a:r>
            <a:r>
              <a:rPr lang="fr-FR" sz="4000" i="1" dirty="0"/>
              <a:t>. </a:t>
            </a:r>
            <a:r>
              <a:rPr lang="fr-FR" sz="4000" i="1" dirty="0" err="1"/>
              <a:t>Before</a:t>
            </a:r>
            <a:r>
              <a:rPr lang="fr-FR" sz="4000" i="1" dirty="0"/>
              <a:t> </a:t>
            </a:r>
            <a:r>
              <a:rPr lang="fr-FR" sz="4000" i="1" dirty="0" err="1"/>
              <a:t>we</a:t>
            </a:r>
            <a:r>
              <a:rPr lang="fr-FR" sz="4000" i="1" dirty="0"/>
              <a:t> </a:t>
            </a:r>
            <a:r>
              <a:rPr lang="fr-FR" sz="4000" i="1" dirty="0" err="1"/>
              <a:t>had</a:t>
            </a:r>
            <a:r>
              <a:rPr lang="fr-FR" sz="4000" i="1" dirty="0"/>
              <a:t> no </a:t>
            </a:r>
            <a:r>
              <a:rPr lang="fr-FR" sz="4000" i="1" dirty="0" err="1"/>
              <a:t>paper</a:t>
            </a:r>
            <a:r>
              <a:rPr lang="fr-FR" sz="4000" i="1" dirty="0"/>
              <a:t>, </a:t>
            </a:r>
            <a:r>
              <a:rPr lang="fr-FR" sz="4000" i="1" dirty="0" err="1"/>
              <a:t>we</a:t>
            </a:r>
            <a:r>
              <a:rPr lang="fr-FR" sz="4000" i="1" dirty="0"/>
              <a:t> </a:t>
            </a:r>
            <a:r>
              <a:rPr lang="fr-FR" sz="4000" i="1" dirty="0" err="1"/>
              <a:t>had</a:t>
            </a:r>
            <a:r>
              <a:rPr lang="fr-FR" sz="4000" i="1" dirty="0"/>
              <a:t> no house, </a:t>
            </a:r>
            <a:r>
              <a:rPr lang="fr-FR" sz="4000" i="1" dirty="0" err="1"/>
              <a:t>we</a:t>
            </a:r>
            <a:r>
              <a:rPr lang="fr-FR" sz="4000" i="1" dirty="0"/>
              <a:t> </a:t>
            </a:r>
            <a:r>
              <a:rPr lang="fr-FR" sz="4000" i="1" dirty="0" err="1"/>
              <a:t>had</a:t>
            </a:r>
            <a:r>
              <a:rPr lang="fr-FR" sz="4000" i="1" dirty="0"/>
              <a:t> </a:t>
            </a:r>
            <a:r>
              <a:rPr lang="fr-FR" sz="4000" i="1" dirty="0" err="1"/>
              <a:t>nothing</a:t>
            </a:r>
            <a:r>
              <a:rPr lang="fr-FR" sz="4000" i="1" dirty="0"/>
              <a:t> </a:t>
            </a:r>
            <a:r>
              <a:rPr lang="fr-FR" sz="4000" i="1" dirty="0" err="1"/>
              <a:t>at</a:t>
            </a:r>
            <a:r>
              <a:rPr lang="fr-FR" sz="4000" i="1" dirty="0"/>
              <a:t> all. </a:t>
            </a:r>
            <a:r>
              <a:rPr lang="fr-FR" sz="4000" i="1" dirty="0" err="1"/>
              <a:t>Neither</a:t>
            </a:r>
            <a:r>
              <a:rPr lang="fr-FR" sz="4000" i="1" dirty="0"/>
              <a:t> </a:t>
            </a:r>
            <a:r>
              <a:rPr lang="fr-FR" sz="4000" i="1" dirty="0" err="1"/>
              <a:t>my</a:t>
            </a:r>
            <a:r>
              <a:rPr lang="fr-FR" sz="4000" i="1" dirty="0"/>
              <a:t> </a:t>
            </a:r>
            <a:r>
              <a:rPr lang="fr-FR" sz="4000" i="1" dirty="0" err="1"/>
              <a:t>husband</a:t>
            </a:r>
            <a:r>
              <a:rPr lang="fr-FR" sz="4000" i="1" dirty="0"/>
              <a:t> </a:t>
            </a:r>
            <a:r>
              <a:rPr lang="fr-FR" sz="4000" i="1" dirty="0" err="1"/>
              <a:t>nor</a:t>
            </a:r>
            <a:r>
              <a:rPr lang="fr-FR" sz="4000" i="1" dirty="0"/>
              <a:t> I. (...) </a:t>
            </a:r>
            <a:r>
              <a:rPr lang="fr-FR" sz="4000" i="1" dirty="0" err="1"/>
              <a:t>Then</a:t>
            </a:r>
            <a:r>
              <a:rPr lang="fr-FR" sz="4000" i="1" dirty="0"/>
              <a:t> a lady came. </a:t>
            </a:r>
            <a:r>
              <a:rPr lang="fr-FR" sz="4000" i="1" dirty="0" err="1"/>
              <a:t>She</a:t>
            </a:r>
            <a:r>
              <a:rPr lang="fr-FR" sz="4000" i="1" dirty="0"/>
              <a:t> </a:t>
            </a:r>
            <a:r>
              <a:rPr lang="fr-FR" sz="4000" i="1" dirty="0" err="1"/>
              <a:t>said</a:t>
            </a:r>
            <a:r>
              <a:rPr lang="fr-FR" sz="4000" i="1" dirty="0"/>
              <a:t>, "</a:t>
            </a:r>
            <a:r>
              <a:rPr lang="fr-FR" sz="4000" i="1" dirty="0" err="1"/>
              <a:t>Now</a:t>
            </a:r>
            <a:r>
              <a:rPr lang="fr-FR" sz="4000" i="1" dirty="0"/>
              <a:t>..." </a:t>
            </a:r>
            <a:r>
              <a:rPr lang="fr-FR" sz="4000" i="1" dirty="0" err="1"/>
              <a:t>She</a:t>
            </a:r>
            <a:r>
              <a:rPr lang="fr-FR" sz="4000" i="1" dirty="0"/>
              <a:t> </a:t>
            </a:r>
            <a:r>
              <a:rPr lang="fr-FR" sz="4000" i="1" dirty="0" err="1"/>
              <a:t>wanted</a:t>
            </a:r>
            <a:r>
              <a:rPr lang="fr-FR" sz="4000" i="1" dirty="0"/>
              <a:t> to </a:t>
            </a:r>
            <a:r>
              <a:rPr lang="fr-FR" sz="4000" i="1" dirty="0" err="1"/>
              <a:t>take</a:t>
            </a:r>
            <a:r>
              <a:rPr lang="fr-FR" sz="4000" i="1" dirty="0"/>
              <a:t> me </a:t>
            </a:r>
            <a:r>
              <a:rPr lang="fr-FR" sz="4000" i="1" dirty="0" err="1"/>
              <a:t>with</a:t>
            </a:r>
            <a:r>
              <a:rPr lang="fr-FR" sz="4000" i="1" dirty="0"/>
              <a:t> the </a:t>
            </a:r>
            <a:r>
              <a:rPr lang="fr-FR" sz="4000" i="1" dirty="0" err="1"/>
              <a:t>children</a:t>
            </a:r>
            <a:r>
              <a:rPr lang="fr-FR" sz="4000" i="1" dirty="0"/>
              <a:t>. Not </a:t>
            </a:r>
            <a:r>
              <a:rPr lang="fr-FR" sz="4000" i="1" dirty="0" err="1"/>
              <a:t>my</a:t>
            </a:r>
            <a:r>
              <a:rPr lang="fr-FR" sz="4000" i="1" dirty="0"/>
              <a:t> </a:t>
            </a:r>
            <a:r>
              <a:rPr lang="fr-FR" sz="4000" i="1" dirty="0" err="1"/>
              <a:t>husband</a:t>
            </a:r>
            <a:r>
              <a:rPr lang="fr-FR" sz="4000" i="1" dirty="0"/>
              <a:t>. </a:t>
            </a:r>
            <a:r>
              <a:rPr lang="fr-FR" sz="4000" i="1" dirty="0" err="1"/>
              <a:t>We</a:t>
            </a:r>
            <a:r>
              <a:rPr lang="fr-FR" sz="4000" i="1" dirty="0"/>
              <a:t> </a:t>
            </a:r>
            <a:r>
              <a:rPr lang="fr-FR" sz="4000" i="1" dirty="0" err="1"/>
              <a:t>said</a:t>
            </a:r>
            <a:r>
              <a:rPr lang="fr-FR" sz="4000" i="1" dirty="0"/>
              <a:t>, "</a:t>
            </a:r>
            <a:r>
              <a:rPr lang="fr-FR" sz="4000" i="1" dirty="0" err="1"/>
              <a:t>Why</a:t>
            </a:r>
            <a:r>
              <a:rPr lang="fr-FR" sz="4000" i="1" dirty="0"/>
              <a:t>? </a:t>
            </a:r>
            <a:r>
              <a:rPr lang="fr-FR" sz="4000" i="1" dirty="0" err="1"/>
              <a:t>We</a:t>
            </a:r>
            <a:r>
              <a:rPr lang="fr-FR" sz="4000" i="1" dirty="0"/>
              <a:t> </a:t>
            </a:r>
            <a:r>
              <a:rPr lang="fr-FR" sz="4000" i="1" dirty="0" err="1"/>
              <a:t>didn't</a:t>
            </a:r>
            <a:r>
              <a:rPr lang="fr-FR" sz="4000" i="1" dirty="0"/>
              <a:t> do </a:t>
            </a:r>
            <a:r>
              <a:rPr lang="fr-FR" sz="4000" i="1" dirty="0" err="1"/>
              <a:t>anything</a:t>
            </a:r>
            <a:r>
              <a:rPr lang="fr-FR" sz="4000" i="1" dirty="0"/>
              <a:t> </a:t>
            </a:r>
            <a:r>
              <a:rPr lang="fr-FR" sz="4000" i="1" dirty="0" err="1"/>
              <a:t>wrong</a:t>
            </a:r>
            <a:r>
              <a:rPr lang="fr-FR" sz="4000" i="1" dirty="0"/>
              <a:t>, </a:t>
            </a:r>
            <a:r>
              <a:rPr lang="fr-FR" sz="4000" i="1" dirty="0" err="1"/>
              <a:t>why</a:t>
            </a:r>
            <a:r>
              <a:rPr lang="fr-FR" sz="4000" i="1" dirty="0"/>
              <a:t>?" </a:t>
            </a:r>
            <a:r>
              <a:rPr lang="fr-FR" sz="4000" i="1" dirty="0" err="1"/>
              <a:t>She</a:t>
            </a:r>
            <a:r>
              <a:rPr lang="fr-FR" sz="4000" i="1" dirty="0"/>
              <a:t> </a:t>
            </a:r>
            <a:r>
              <a:rPr lang="fr-FR" sz="4000" i="1" dirty="0" err="1"/>
              <a:t>said</a:t>
            </a:r>
            <a:r>
              <a:rPr lang="fr-FR" sz="4000" i="1" dirty="0"/>
              <a:t>, "No, </a:t>
            </a:r>
            <a:r>
              <a:rPr lang="fr-FR" sz="4000" i="1" dirty="0" err="1"/>
              <a:t>because</a:t>
            </a:r>
            <a:r>
              <a:rPr lang="fr-FR" sz="4000" i="1" dirty="0"/>
              <a:t> </a:t>
            </a:r>
            <a:r>
              <a:rPr lang="fr-FR" sz="4000" i="1" dirty="0" err="1"/>
              <a:t>that's</a:t>
            </a:r>
            <a:r>
              <a:rPr lang="fr-FR" sz="4000" i="1" dirty="0"/>
              <a:t> the </a:t>
            </a:r>
            <a:r>
              <a:rPr lang="fr-FR" sz="4000" i="1" dirty="0" err="1"/>
              <a:t>way</a:t>
            </a:r>
            <a:r>
              <a:rPr lang="fr-FR" sz="4000" i="1" dirty="0"/>
              <a:t> </a:t>
            </a:r>
            <a:r>
              <a:rPr lang="fr-FR" sz="4000" i="1" dirty="0" err="1"/>
              <a:t>it</a:t>
            </a:r>
            <a:r>
              <a:rPr lang="fr-FR" sz="4000" i="1" dirty="0"/>
              <a:t> </a:t>
            </a:r>
            <a:r>
              <a:rPr lang="fr-FR" sz="4000" i="1" dirty="0" err="1"/>
              <a:t>is</a:t>
            </a:r>
            <a:r>
              <a:rPr lang="fr-FR" sz="4000" i="1" dirty="0"/>
              <a:t>." </a:t>
            </a:r>
            <a:r>
              <a:rPr lang="fr-FR" sz="4000" i="1" dirty="0" err="1"/>
              <a:t>Because</a:t>
            </a:r>
            <a:r>
              <a:rPr lang="fr-FR" sz="4000" i="1" dirty="0"/>
              <a:t> I </a:t>
            </a:r>
            <a:r>
              <a:rPr lang="fr-FR" sz="4000" i="1" dirty="0" err="1"/>
              <a:t>was</a:t>
            </a:r>
            <a:r>
              <a:rPr lang="fr-FR" sz="4000" i="1" dirty="0"/>
              <a:t> </a:t>
            </a:r>
            <a:r>
              <a:rPr lang="fr-FR" sz="4000" i="1" dirty="0" err="1"/>
              <a:t>too</a:t>
            </a:r>
            <a:r>
              <a:rPr lang="fr-FR" sz="4000" i="1" dirty="0"/>
              <a:t> </a:t>
            </a:r>
            <a:r>
              <a:rPr lang="fr-FR" sz="4000" i="1" dirty="0" err="1"/>
              <a:t>underage</a:t>
            </a:r>
            <a:r>
              <a:rPr lang="fr-FR" sz="4000" i="1" dirty="0"/>
              <a:t> </a:t>
            </a:r>
            <a:r>
              <a:rPr lang="fr-FR" sz="4000" i="1" dirty="0" err="1"/>
              <a:t>with</a:t>
            </a:r>
            <a:r>
              <a:rPr lang="fr-FR" sz="4000" i="1" dirty="0"/>
              <a:t> the </a:t>
            </a:r>
            <a:r>
              <a:rPr lang="fr-FR" sz="4000" i="1" dirty="0" err="1"/>
              <a:t>two</a:t>
            </a:r>
            <a:r>
              <a:rPr lang="fr-FR" sz="4000" i="1" dirty="0"/>
              <a:t> </a:t>
            </a:r>
            <a:r>
              <a:rPr lang="fr-FR" sz="4000" i="1" dirty="0" err="1"/>
              <a:t>twins</a:t>
            </a:r>
            <a:r>
              <a:rPr lang="fr-FR" sz="4000" i="1" dirty="0"/>
              <a:t>, </a:t>
            </a:r>
            <a:r>
              <a:rPr lang="fr-FR" sz="4000" i="1" dirty="0" err="1"/>
              <a:t>two</a:t>
            </a:r>
            <a:r>
              <a:rPr lang="fr-FR" sz="4000" i="1" dirty="0"/>
              <a:t> </a:t>
            </a:r>
            <a:r>
              <a:rPr lang="fr-FR" sz="4000" i="1" dirty="0" err="1"/>
              <a:t>children</a:t>
            </a:r>
            <a:r>
              <a:rPr lang="fr-FR" sz="4000" i="1" dirty="0"/>
              <a:t>, </a:t>
            </a:r>
            <a:r>
              <a:rPr lang="fr-FR" sz="4000" i="1" dirty="0" err="1"/>
              <a:t>she</a:t>
            </a:r>
            <a:r>
              <a:rPr lang="fr-FR" sz="4000" i="1" dirty="0"/>
              <a:t> </a:t>
            </a:r>
            <a:r>
              <a:rPr lang="fr-FR" sz="4000" i="1" dirty="0" err="1"/>
              <a:t>will</a:t>
            </a:r>
            <a:r>
              <a:rPr lang="fr-FR" sz="4000" i="1" dirty="0"/>
              <a:t> </a:t>
            </a:r>
            <a:r>
              <a:rPr lang="fr-FR" sz="4000" i="1" dirty="0" err="1"/>
              <a:t>send</a:t>
            </a:r>
            <a:r>
              <a:rPr lang="fr-FR" sz="4000" i="1" dirty="0"/>
              <a:t> me to </a:t>
            </a:r>
            <a:r>
              <a:rPr lang="fr-FR" sz="4000" i="1" dirty="0" err="1"/>
              <a:t>foster</a:t>
            </a:r>
            <a:r>
              <a:rPr lang="fr-FR" sz="4000" i="1" dirty="0"/>
              <a:t> care and not </a:t>
            </a:r>
            <a:r>
              <a:rPr lang="fr-FR" sz="4000" i="1" dirty="0" err="1"/>
              <a:t>my</a:t>
            </a:r>
            <a:r>
              <a:rPr lang="fr-FR" sz="4000" i="1" dirty="0"/>
              <a:t> </a:t>
            </a:r>
            <a:r>
              <a:rPr lang="fr-FR" sz="4000" i="1" dirty="0" err="1"/>
              <a:t>husband</a:t>
            </a:r>
            <a:r>
              <a:rPr lang="fr-FR" sz="4000" i="1" dirty="0"/>
              <a:t>. </a:t>
            </a:r>
            <a:r>
              <a:rPr lang="fr-FR" sz="4000" i="1" dirty="0" err="1"/>
              <a:t>My</a:t>
            </a:r>
            <a:r>
              <a:rPr lang="fr-FR" sz="4000" i="1" dirty="0"/>
              <a:t> </a:t>
            </a:r>
            <a:r>
              <a:rPr lang="fr-FR" sz="4000" i="1" dirty="0" err="1"/>
              <a:t>husband</a:t>
            </a:r>
            <a:r>
              <a:rPr lang="fr-FR" sz="4000" i="1" dirty="0"/>
              <a:t>, </a:t>
            </a:r>
            <a:r>
              <a:rPr lang="fr-FR" sz="4000" i="1" dirty="0" err="1"/>
              <a:t>he</a:t>
            </a:r>
            <a:r>
              <a:rPr lang="fr-FR" sz="4000" i="1" dirty="0"/>
              <a:t> </a:t>
            </a:r>
            <a:r>
              <a:rPr lang="fr-FR" sz="4000" i="1" dirty="0" err="1"/>
              <a:t>said</a:t>
            </a:r>
            <a:r>
              <a:rPr lang="fr-FR" sz="4000" i="1" dirty="0"/>
              <a:t> no, </a:t>
            </a:r>
            <a:r>
              <a:rPr lang="fr-FR" sz="4000" i="1" dirty="0" err="1"/>
              <a:t>because</a:t>
            </a:r>
            <a:r>
              <a:rPr lang="fr-FR" sz="4000" i="1" dirty="0"/>
              <a:t> I </a:t>
            </a:r>
            <a:r>
              <a:rPr lang="fr-FR" sz="4000" i="1" dirty="0" err="1"/>
              <a:t>just</a:t>
            </a:r>
            <a:r>
              <a:rPr lang="fr-FR" sz="4000" i="1" dirty="0"/>
              <a:t> </a:t>
            </a:r>
            <a:r>
              <a:rPr lang="fr-FR" sz="4000" i="1" dirty="0" err="1"/>
              <a:t>arrived</a:t>
            </a:r>
            <a:r>
              <a:rPr lang="fr-FR" sz="4000" i="1" dirty="0"/>
              <a:t>... The </a:t>
            </a:r>
            <a:r>
              <a:rPr lang="fr-FR" sz="4000" i="1" dirty="0" err="1"/>
              <a:t>days</a:t>
            </a:r>
            <a:r>
              <a:rPr lang="fr-FR" sz="4000" i="1" dirty="0"/>
              <a:t> </a:t>
            </a:r>
            <a:r>
              <a:rPr lang="fr-FR" sz="4000" i="1" dirty="0" err="1"/>
              <a:t>they</a:t>
            </a:r>
            <a:r>
              <a:rPr lang="fr-FR" sz="4000" i="1" dirty="0"/>
              <a:t> </a:t>
            </a:r>
            <a:r>
              <a:rPr lang="fr-FR" sz="4000" i="1" dirty="0" err="1"/>
              <a:t>took</a:t>
            </a:r>
            <a:r>
              <a:rPr lang="fr-FR" sz="4000" i="1" dirty="0"/>
              <a:t> me </a:t>
            </a:r>
            <a:r>
              <a:rPr lang="fr-FR" sz="4000" i="1" dirty="0" err="1"/>
              <a:t>there</a:t>
            </a:r>
            <a:r>
              <a:rPr lang="fr-FR" sz="4000" i="1" dirty="0"/>
              <a:t>, I </a:t>
            </a:r>
            <a:r>
              <a:rPr lang="fr-FR" sz="4000" i="1" dirty="0" err="1"/>
              <a:t>don't</a:t>
            </a:r>
            <a:r>
              <a:rPr lang="fr-FR" sz="4000" i="1" dirty="0"/>
              <a:t> </a:t>
            </a:r>
            <a:r>
              <a:rPr lang="fr-FR" sz="4000" i="1" dirty="0" err="1"/>
              <a:t>speak</a:t>
            </a:r>
            <a:r>
              <a:rPr lang="fr-FR" sz="4000" i="1" dirty="0"/>
              <a:t> French </a:t>
            </a:r>
            <a:r>
              <a:rPr lang="fr-FR" sz="4000" i="1" dirty="0" err="1"/>
              <a:t>at</a:t>
            </a:r>
            <a:r>
              <a:rPr lang="fr-FR" sz="4000" i="1" dirty="0"/>
              <a:t> all. </a:t>
            </a:r>
            <a:r>
              <a:rPr lang="fr-FR" sz="4000" i="1" dirty="0" err="1"/>
              <a:t>They're</a:t>
            </a:r>
            <a:r>
              <a:rPr lang="fr-FR" sz="4000" i="1" dirty="0"/>
              <a:t> </a:t>
            </a:r>
            <a:r>
              <a:rPr lang="fr-FR" sz="4000" i="1" dirty="0" err="1"/>
              <a:t>talking</a:t>
            </a:r>
            <a:r>
              <a:rPr lang="fr-FR" sz="4000" i="1" dirty="0"/>
              <a:t> to </a:t>
            </a:r>
            <a:r>
              <a:rPr lang="fr-FR" sz="4000" i="1" dirty="0" err="1"/>
              <a:t>my</a:t>
            </a:r>
            <a:r>
              <a:rPr lang="fr-FR" sz="4000" i="1" dirty="0"/>
              <a:t> </a:t>
            </a:r>
            <a:r>
              <a:rPr lang="fr-FR" sz="4000" i="1" dirty="0" err="1"/>
              <a:t>husband</a:t>
            </a:r>
            <a:r>
              <a:rPr lang="fr-FR" sz="4000" i="1" dirty="0"/>
              <a:t>. »</a:t>
            </a:r>
          </a:p>
          <a:p>
            <a:pPr>
              <a:buNone/>
            </a:pPr>
            <a:r>
              <a:rPr lang="fr-FR" sz="4000" i="1" dirty="0"/>
              <a:t>	(Young </a:t>
            </a:r>
            <a:r>
              <a:rPr lang="fr-FR" sz="4000" i="1" dirty="0" err="1"/>
              <a:t>woman</a:t>
            </a:r>
            <a:r>
              <a:rPr lang="fr-FR" sz="4000" i="1" dirty="0"/>
              <a:t> </a:t>
            </a:r>
            <a:r>
              <a:rPr lang="fr-FR" sz="4000" i="1" dirty="0" err="1"/>
              <a:t>born</a:t>
            </a:r>
            <a:r>
              <a:rPr lang="fr-FR" sz="4000" i="1" dirty="0"/>
              <a:t> in </a:t>
            </a:r>
            <a:r>
              <a:rPr lang="fr-FR" sz="4000" i="1" dirty="0" err="1"/>
              <a:t>Gambia</a:t>
            </a:r>
            <a:r>
              <a:rPr lang="fr-FR" sz="4000" i="1" dirty="0"/>
              <a:t>, migration </a:t>
            </a:r>
            <a:r>
              <a:rPr lang="fr-FR" sz="4000" i="1" dirty="0" err="1"/>
              <a:t>at</a:t>
            </a:r>
            <a:r>
              <a:rPr lang="fr-FR" sz="4000" i="1" dirty="0"/>
              <a:t> the </a:t>
            </a:r>
            <a:r>
              <a:rPr lang="fr-FR" sz="4000" i="1" dirty="0" err="1"/>
              <a:t>age</a:t>
            </a:r>
            <a:r>
              <a:rPr lang="fr-FR" sz="4000" i="1" dirty="0"/>
              <a:t> of 17)</a:t>
            </a:r>
          </a:p>
          <a:p>
            <a:pPr>
              <a:buNone/>
            </a:pPr>
            <a:endParaRPr lang="fr-FR" sz="40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179294"/>
            <a:ext cx="7315200" cy="1497106"/>
          </a:xfrm>
        </p:spPr>
        <p:txBody>
          <a:bodyPr>
            <a:normAutofit fontScale="90000"/>
          </a:bodyPr>
          <a:lstStyle/>
          <a:p>
            <a:r>
              <a:rPr lang="fr-FR" sz="3556" b="1" dirty="0" err="1"/>
              <a:t>Minors</a:t>
            </a:r>
            <a:r>
              <a:rPr lang="fr-FR" sz="3556" b="1" dirty="0"/>
              <a:t> </a:t>
            </a:r>
            <a:r>
              <a:rPr lang="fr-FR" sz="3556" b="1" dirty="0" err="1"/>
              <a:t>already</a:t>
            </a:r>
            <a:r>
              <a:rPr lang="fr-FR" sz="3556" b="1" dirty="0"/>
              <a:t> </a:t>
            </a:r>
            <a:r>
              <a:rPr lang="fr-FR" sz="3556" b="1" dirty="0" err="1"/>
              <a:t>socialized</a:t>
            </a:r>
            <a:r>
              <a:rPr lang="fr-FR" sz="3556" b="1" dirty="0"/>
              <a:t> as </a:t>
            </a:r>
            <a:r>
              <a:rPr lang="fr-FR" sz="3556" b="1" dirty="0" err="1"/>
              <a:t>mothers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92137" y="1371600"/>
            <a:ext cx="7485063" cy="58674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FR" sz="2400" i="1" dirty="0"/>
              <a:t>« </a:t>
            </a:r>
            <a:r>
              <a:rPr lang="fr-FR" sz="2400" i="1" dirty="0" err="1"/>
              <a:t>At</a:t>
            </a:r>
            <a:r>
              <a:rPr lang="fr-FR" sz="2400" i="1" dirty="0"/>
              <a:t> first </a:t>
            </a:r>
            <a:r>
              <a:rPr lang="fr-FR" sz="2400" i="1" dirty="0" err="1"/>
              <a:t>there</a:t>
            </a:r>
            <a:r>
              <a:rPr lang="fr-FR" sz="2400" i="1" dirty="0"/>
              <a:t> </a:t>
            </a:r>
            <a:r>
              <a:rPr lang="fr-FR" sz="2400" i="1" dirty="0" err="1"/>
              <a:t>were</a:t>
            </a:r>
            <a:r>
              <a:rPr lang="fr-FR" sz="2400" i="1" dirty="0"/>
              <a:t> </a:t>
            </a:r>
            <a:r>
              <a:rPr lang="fr-FR" sz="2400" i="1" dirty="0" err="1"/>
              <a:t>childcare</a:t>
            </a:r>
            <a:r>
              <a:rPr lang="fr-FR" sz="2400" i="1" dirty="0"/>
              <a:t> </a:t>
            </a:r>
            <a:r>
              <a:rPr lang="fr-FR" sz="2400" i="1" dirty="0" err="1"/>
              <a:t>workers</a:t>
            </a:r>
            <a:r>
              <a:rPr lang="fr-FR" sz="2400" i="1" dirty="0"/>
              <a:t> </a:t>
            </a:r>
            <a:r>
              <a:rPr lang="fr-FR" sz="2400" i="1" dirty="0" err="1"/>
              <a:t>working</a:t>
            </a:r>
            <a:r>
              <a:rPr lang="fr-FR" sz="2400" i="1" dirty="0"/>
              <a:t> </a:t>
            </a:r>
            <a:r>
              <a:rPr lang="fr-FR" sz="2400" i="1" dirty="0" err="1"/>
              <a:t>at</a:t>
            </a:r>
            <a:r>
              <a:rPr lang="fr-FR" sz="2400" i="1" dirty="0"/>
              <a:t> the centre. So if </a:t>
            </a:r>
            <a:r>
              <a:rPr lang="fr-FR" sz="2400" i="1" dirty="0" err="1"/>
              <a:t>there</a:t>
            </a:r>
            <a:r>
              <a:rPr lang="fr-FR" sz="2400" i="1" dirty="0"/>
              <a:t> </a:t>
            </a:r>
            <a:r>
              <a:rPr lang="fr-FR" sz="2400" i="1" dirty="0" err="1"/>
              <a:t>was</a:t>
            </a:r>
            <a:r>
              <a:rPr lang="fr-FR" sz="2400" i="1" dirty="0"/>
              <a:t> a </a:t>
            </a:r>
            <a:r>
              <a:rPr lang="fr-FR" sz="2400" i="1" dirty="0" err="1"/>
              <a:t>problem</a:t>
            </a:r>
            <a:r>
              <a:rPr lang="fr-FR" sz="2400" i="1" dirty="0"/>
              <a:t>, </a:t>
            </a:r>
            <a:r>
              <a:rPr lang="fr-FR" sz="2400" i="1" dirty="0" err="1"/>
              <a:t>they</a:t>
            </a:r>
            <a:r>
              <a:rPr lang="fr-FR" sz="2400" i="1" dirty="0"/>
              <a:t> </a:t>
            </a:r>
            <a:r>
              <a:rPr lang="fr-FR" sz="2400" i="1" dirty="0" err="1"/>
              <a:t>would</a:t>
            </a:r>
            <a:r>
              <a:rPr lang="fr-FR" sz="2400" i="1" dirty="0"/>
              <a:t> tell me </a:t>
            </a:r>
            <a:r>
              <a:rPr lang="fr-FR" sz="2400" i="1" dirty="0" err="1"/>
              <a:t>what</a:t>
            </a:r>
            <a:r>
              <a:rPr lang="fr-FR" sz="2400" i="1" dirty="0"/>
              <a:t> to do. So </a:t>
            </a:r>
            <a:r>
              <a:rPr lang="fr-FR" sz="2400" i="1" dirty="0" err="1"/>
              <a:t>they</a:t>
            </a:r>
            <a:r>
              <a:rPr lang="fr-FR" sz="2400" i="1" dirty="0"/>
              <a:t> </a:t>
            </a:r>
            <a:r>
              <a:rPr lang="fr-FR" sz="2400" i="1" dirty="0" err="1"/>
              <a:t>were</a:t>
            </a:r>
            <a:r>
              <a:rPr lang="fr-FR" sz="2400" i="1" dirty="0"/>
              <a:t> </a:t>
            </a:r>
            <a:r>
              <a:rPr lang="fr-FR" sz="2400" i="1" dirty="0" err="1"/>
              <a:t>there</a:t>
            </a:r>
            <a:r>
              <a:rPr lang="fr-FR" sz="2400" i="1" dirty="0"/>
              <a:t>, </a:t>
            </a:r>
            <a:r>
              <a:rPr lang="fr-FR" sz="2400" i="1" dirty="0" err="1"/>
              <a:t>they</a:t>
            </a:r>
            <a:r>
              <a:rPr lang="fr-FR" sz="2400" i="1" dirty="0"/>
              <a:t> </a:t>
            </a:r>
            <a:r>
              <a:rPr lang="fr-FR" sz="2400" i="1" dirty="0" err="1"/>
              <a:t>assisted</a:t>
            </a:r>
            <a:r>
              <a:rPr lang="fr-FR" sz="2400" i="1" dirty="0"/>
              <a:t> </a:t>
            </a:r>
            <a:r>
              <a:rPr lang="fr-FR" sz="2400" i="1" dirty="0" err="1"/>
              <a:t>because</a:t>
            </a:r>
            <a:r>
              <a:rPr lang="fr-FR" sz="2400" i="1" dirty="0"/>
              <a:t> </a:t>
            </a:r>
            <a:r>
              <a:rPr lang="fr-FR" sz="2400" i="1" dirty="0" err="1"/>
              <a:t>we're</a:t>
            </a:r>
            <a:r>
              <a:rPr lang="fr-FR" sz="2400" i="1" dirty="0"/>
              <a:t> </a:t>
            </a:r>
            <a:r>
              <a:rPr lang="fr-FR" sz="2400" i="1" dirty="0" err="1"/>
              <a:t>young</a:t>
            </a:r>
            <a:r>
              <a:rPr lang="fr-FR" sz="2400" i="1" dirty="0"/>
              <a:t> </a:t>
            </a:r>
            <a:r>
              <a:rPr lang="fr-FR" sz="2400" i="1" dirty="0" err="1"/>
              <a:t>minors</a:t>
            </a:r>
            <a:r>
              <a:rPr lang="fr-FR" sz="2400" i="1" dirty="0"/>
              <a:t>. It </a:t>
            </a:r>
            <a:r>
              <a:rPr lang="fr-FR" sz="2400" i="1" dirty="0" err="1"/>
              <a:t>was</a:t>
            </a:r>
            <a:r>
              <a:rPr lang="fr-FR" sz="2400" i="1" dirty="0"/>
              <a:t> </a:t>
            </a:r>
            <a:r>
              <a:rPr lang="fr-FR" sz="2400" i="1" dirty="0" err="1"/>
              <a:t>because</a:t>
            </a:r>
            <a:r>
              <a:rPr lang="fr-FR" sz="2400" i="1" dirty="0"/>
              <a:t> of </a:t>
            </a:r>
            <a:r>
              <a:rPr lang="fr-FR" sz="2400" i="1" dirty="0" err="1"/>
              <a:t>that</a:t>
            </a:r>
            <a:r>
              <a:rPr lang="fr-FR" sz="2400" i="1" dirty="0"/>
              <a:t>, </a:t>
            </a:r>
            <a:r>
              <a:rPr lang="fr-FR" sz="2400" i="1" dirty="0" err="1"/>
              <a:t>actually</a:t>
            </a:r>
            <a:r>
              <a:rPr lang="fr-FR" sz="2400" i="1" dirty="0"/>
              <a:t>. So I </a:t>
            </a:r>
            <a:r>
              <a:rPr lang="fr-FR" sz="2400" i="1" dirty="0" err="1"/>
              <a:t>had</a:t>
            </a:r>
            <a:r>
              <a:rPr lang="fr-FR" sz="2400" i="1" dirty="0"/>
              <a:t> the basics </a:t>
            </a:r>
            <a:r>
              <a:rPr lang="fr-FR" sz="2400" i="1" dirty="0" err="1"/>
              <a:t>because</a:t>
            </a:r>
            <a:r>
              <a:rPr lang="fr-FR" sz="2400" i="1" dirty="0"/>
              <a:t> I </a:t>
            </a:r>
            <a:r>
              <a:rPr lang="fr-FR" sz="2400" i="1" dirty="0" err="1"/>
              <a:t>already</a:t>
            </a:r>
            <a:r>
              <a:rPr lang="fr-FR" sz="2400" i="1" dirty="0"/>
              <a:t> </a:t>
            </a:r>
            <a:r>
              <a:rPr lang="fr-FR" sz="2400" i="1" dirty="0" err="1"/>
              <a:t>took</a:t>
            </a:r>
            <a:r>
              <a:rPr lang="fr-FR" sz="2400" i="1" dirty="0"/>
              <a:t> care of </a:t>
            </a:r>
            <a:r>
              <a:rPr lang="fr-FR" sz="2400" i="1" dirty="0" err="1"/>
              <a:t>my</a:t>
            </a:r>
            <a:r>
              <a:rPr lang="fr-FR" sz="2400" i="1" dirty="0"/>
              <a:t> </a:t>
            </a:r>
            <a:r>
              <a:rPr lang="fr-FR" sz="2400" i="1" dirty="0" err="1"/>
              <a:t>little</a:t>
            </a:r>
            <a:r>
              <a:rPr lang="fr-FR" sz="2400" i="1" dirty="0"/>
              <a:t> </a:t>
            </a:r>
            <a:r>
              <a:rPr lang="fr-FR" sz="2400" i="1" dirty="0" err="1"/>
              <a:t>brother</a:t>
            </a:r>
            <a:r>
              <a:rPr lang="fr-FR" sz="2400" i="1" dirty="0"/>
              <a:t> </a:t>
            </a:r>
            <a:r>
              <a:rPr lang="fr-FR" sz="2400" i="1" dirty="0" err="1"/>
              <a:t>when</a:t>
            </a:r>
            <a:r>
              <a:rPr lang="fr-FR" sz="2400" i="1" dirty="0"/>
              <a:t> </a:t>
            </a:r>
            <a:r>
              <a:rPr lang="fr-FR" sz="2400" i="1" dirty="0" err="1"/>
              <a:t>he</a:t>
            </a:r>
            <a:r>
              <a:rPr lang="fr-FR" sz="2400" i="1" dirty="0"/>
              <a:t> </a:t>
            </a:r>
            <a:r>
              <a:rPr lang="fr-FR" sz="2400" i="1" dirty="0" err="1"/>
              <a:t>was</a:t>
            </a:r>
            <a:r>
              <a:rPr lang="fr-FR" sz="2400" i="1" dirty="0"/>
              <a:t> </a:t>
            </a:r>
            <a:r>
              <a:rPr lang="fr-FR" sz="2400" i="1" dirty="0" err="1"/>
              <a:t>very</a:t>
            </a:r>
            <a:r>
              <a:rPr lang="fr-FR" sz="2400" i="1" dirty="0"/>
              <a:t> </a:t>
            </a:r>
            <a:r>
              <a:rPr lang="fr-FR" sz="2400" i="1" dirty="0" err="1"/>
              <a:t>young</a:t>
            </a:r>
            <a:r>
              <a:rPr lang="fr-FR" sz="2400" i="1" dirty="0"/>
              <a:t>, </a:t>
            </a:r>
            <a:r>
              <a:rPr lang="fr-FR" sz="2400" i="1" dirty="0" err="1"/>
              <a:t>so</a:t>
            </a:r>
            <a:r>
              <a:rPr lang="fr-FR" sz="2400" i="1" dirty="0"/>
              <a:t> I </a:t>
            </a:r>
            <a:r>
              <a:rPr lang="fr-FR" sz="2400" i="1" dirty="0" err="1"/>
              <a:t>knew</a:t>
            </a:r>
            <a:r>
              <a:rPr lang="fr-FR" sz="2400" i="1" dirty="0"/>
              <a:t> a </a:t>
            </a:r>
            <a:r>
              <a:rPr lang="fr-FR" sz="2400" i="1" dirty="0" err="1"/>
              <a:t>little</a:t>
            </a:r>
            <a:r>
              <a:rPr lang="fr-FR" sz="2400" i="1" dirty="0"/>
              <a:t> bit about </a:t>
            </a:r>
            <a:r>
              <a:rPr lang="fr-FR" sz="2400" i="1" dirty="0" err="1"/>
              <a:t>what</a:t>
            </a:r>
            <a:r>
              <a:rPr lang="fr-FR" sz="2400" i="1" dirty="0"/>
              <a:t> </a:t>
            </a:r>
            <a:r>
              <a:rPr lang="fr-FR" sz="2400" i="1" dirty="0" err="1"/>
              <a:t>it</a:t>
            </a:r>
            <a:r>
              <a:rPr lang="fr-FR" sz="2400" i="1" dirty="0"/>
              <a:t> </a:t>
            </a:r>
            <a:r>
              <a:rPr lang="fr-FR" sz="2400" i="1" dirty="0" err="1"/>
              <a:t>was</a:t>
            </a:r>
            <a:r>
              <a:rPr lang="fr-FR" sz="2400" i="1" dirty="0"/>
              <a:t> </a:t>
            </a:r>
            <a:r>
              <a:rPr lang="fr-FR" sz="2400" i="1" dirty="0" err="1"/>
              <a:t>like</a:t>
            </a:r>
            <a:r>
              <a:rPr lang="fr-FR" sz="2400" i="1" dirty="0"/>
              <a:t> to </a:t>
            </a:r>
            <a:r>
              <a:rPr lang="fr-FR" sz="2400" i="1" dirty="0" err="1"/>
              <a:t>be</a:t>
            </a:r>
            <a:r>
              <a:rPr lang="fr-FR" sz="2400" i="1" dirty="0"/>
              <a:t> a </a:t>
            </a:r>
            <a:r>
              <a:rPr lang="fr-FR" sz="2400" i="1" dirty="0" err="1"/>
              <a:t>mom</a:t>
            </a:r>
            <a:r>
              <a:rPr lang="fr-FR" sz="2400" i="1" dirty="0"/>
              <a:t>...(...) </a:t>
            </a:r>
            <a:r>
              <a:rPr lang="fr-FR" sz="2400" i="1" dirty="0" err="1"/>
              <a:t>Frankly</a:t>
            </a:r>
            <a:r>
              <a:rPr lang="fr-FR" sz="2400" i="1" dirty="0"/>
              <a:t>, I </a:t>
            </a:r>
            <a:r>
              <a:rPr lang="fr-FR" sz="2400" i="1" dirty="0" err="1"/>
              <a:t>didn't</a:t>
            </a:r>
            <a:r>
              <a:rPr lang="fr-FR" sz="2400" i="1" dirty="0"/>
              <a:t> have </a:t>
            </a:r>
            <a:r>
              <a:rPr lang="fr-FR" sz="2400" i="1" dirty="0" err="1"/>
              <a:t>any</a:t>
            </a:r>
            <a:r>
              <a:rPr lang="fr-FR" sz="2400" i="1" dirty="0"/>
              <a:t> </a:t>
            </a:r>
            <a:r>
              <a:rPr lang="fr-FR" sz="2400" i="1" dirty="0" err="1"/>
              <a:t>problem</a:t>
            </a:r>
            <a:r>
              <a:rPr lang="fr-FR" sz="2400" i="1" dirty="0"/>
              <a:t> putting on the </a:t>
            </a:r>
            <a:r>
              <a:rPr lang="fr-FR" sz="2400" i="1" dirty="0" err="1"/>
              <a:t>diaper</a:t>
            </a:r>
            <a:r>
              <a:rPr lang="fr-FR" sz="2400" i="1" dirty="0"/>
              <a:t> or </a:t>
            </a:r>
            <a:r>
              <a:rPr lang="fr-FR" sz="2400" i="1" dirty="0" err="1"/>
              <a:t>washing</a:t>
            </a:r>
            <a:r>
              <a:rPr lang="fr-FR" sz="2400" i="1" dirty="0"/>
              <a:t> </a:t>
            </a:r>
            <a:r>
              <a:rPr lang="fr-FR" sz="2400" i="1" dirty="0" err="1"/>
              <a:t>it</a:t>
            </a:r>
            <a:r>
              <a:rPr lang="fr-FR" sz="2400" i="1" dirty="0"/>
              <a:t> or </a:t>
            </a:r>
            <a:r>
              <a:rPr lang="fr-FR" sz="2400" i="1" dirty="0" err="1"/>
              <a:t>like</a:t>
            </a:r>
            <a:r>
              <a:rPr lang="fr-FR" sz="2400" i="1" dirty="0"/>
              <a:t> </a:t>
            </a:r>
            <a:r>
              <a:rPr lang="fr-FR" sz="2400" i="1" dirty="0" err="1"/>
              <a:t>other</a:t>
            </a:r>
            <a:r>
              <a:rPr lang="fr-FR" sz="2400" i="1" dirty="0"/>
              <a:t> girls in the center. </a:t>
            </a:r>
            <a:r>
              <a:rPr lang="fr-FR" sz="2400" i="1" dirty="0" err="1"/>
              <a:t>At</a:t>
            </a:r>
            <a:r>
              <a:rPr lang="fr-FR" sz="2400" i="1" dirty="0"/>
              <a:t> first I </a:t>
            </a:r>
            <a:r>
              <a:rPr lang="fr-FR" sz="2400" i="1" dirty="0" err="1"/>
              <a:t>was</a:t>
            </a:r>
            <a:r>
              <a:rPr lang="fr-FR" sz="2400" i="1" dirty="0"/>
              <a:t> </a:t>
            </a:r>
            <a:r>
              <a:rPr lang="fr-FR" sz="2400" i="1" dirty="0" err="1"/>
              <a:t>really</a:t>
            </a:r>
            <a:r>
              <a:rPr lang="fr-FR" sz="2400" i="1" dirty="0"/>
              <a:t> </a:t>
            </a:r>
            <a:r>
              <a:rPr lang="fr-FR" sz="2400" i="1" dirty="0" err="1"/>
              <a:t>independent</a:t>
            </a:r>
            <a:r>
              <a:rPr lang="fr-FR" sz="2400" i="1" dirty="0"/>
              <a:t> </a:t>
            </a:r>
            <a:r>
              <a:rPr lang="fr-FR" sz="2400" i="1" dirty="0" err="1"/>
              <a:t>with</a:t>
            </a:r>
            <a:r>
              <a:rPr lang="fr-FR" sz="2400" i="1" dirty="0"/>
              <a:t> </a:t>
            </a:r>
            <a:r>
              <a:rPr lang="fr-FR" sz="2400" i="1" dirty="0" err="1"/>
              <a:t>my</a:t>
            </a:r>
            <a:r>
              <a:rPr lang="fr-FR" sz="2400" i="1" dirty="0"/>
              <a:t> son </a:t>
            </a:r>
            <a:r>
              <a:rPr lang="fr-FR" sz="2400" i="1" dirty="0" err="1"/>
              <a:t>because</a:t>
            </a:r>
            <a:r>
              <a:rPr lang="fr-FR" sz="2400" i="1" dirty="0"/>
              <a:t> I </a:t>
            </a:r>
            <a:r>
              <a:rPr lang="fr-FR" sz="2400" i="1" dirty="0" err="1"/>
              <a:t>already</a:t>
            </a:r>
            <a:r>
              <a:rPr lang="fr-FR" sz="2400" i="1" dirty="0"/>
              <a:t> </a:t>
            </a:r>
            <a:r>
              <a:rPr lang="fr-FR" sz="2400" i="1" dirty="0" err="1"/>
              <a:t>had</a:t>
            </a:r>
            <a:r>
              <a:rPr lang="fr-FR" sz="2400" i="1" dirty="0"/>
              <a:t> the basics </a:t>
            </a:r>
            <a:r>
              <a:rPr lang="fr-FR" sz="2400" i="1" dirty="0" err="1"/>
              <a:t>with</a:t>
            </a:r>
            <a:r>
              <a:rPr lang="fr-FR" sz="2400" i="1" dirty="0"/>
              <a:t> </a:t>
            </a:r>
            <a:r>
              <a:rPr lang="fr-FR" sz="2400" i="1" dirty="0" err="1"/>
              <a:t>my</a:t>
            </a:r>
            <a:r>
              <a:rPr lang="fr-FR" sz="2400" i="1" dirty="0"/>
              <a:t> </a:t>
            </a:r>
            <a:r>
              <a:rPr lang="fr-FR" sz="2400" i="1" dirty="0" err="1"/>
              <a:t>brother</a:t>
            </a:r>
            <a:r>
              <a:rPr lang="fr-FR" sz="2400" i="1" dirty="0"/>
              <a:t>. »</a:t>
            </a:r>
          </a:p>
          <a:p>
            <a:pPr marL="0" indent="0">
              <a:spcBef>
                <a:spcPts val="0"/>
              </a:spcBef>
              <a:buNone/>
            </a:pPr>
            <a:endParaRPr lang="fr-FR" sz="2200" i="1" dirty="0"/>
          </a:p>
          <a:p>
            <a:pPr marL="0" indent="0">
              <a:spcBef>
                <a:spcPts val="0"/>
              </a:spcBef>
              <a:buNone/>
            </a:pPr>
            <a:r>
              <a:rPr lang="fr-FR" sz="2400" i="1" dirty="0"/>
              <a:t>(Young </a:t>
            </a:r>
            <a:r>
              <a:rPr lang="fr-FR" sz="2400" i="1" dirty="0" err="1"/>
              <a:t>woman</a:t>
            </a:r>
            <a:r>
              <a:rPr lang="fr-FR" sz="2400" i="1" dirty="0"/>
              <a:t> </a:t>
            </a:r>
            <a:r>
              <a:rPr lang="fr-FR" sz="2400" i="1" dirty="0" err="1"/>
              <a:t>born</a:t>
            </a:r>
            <a:r>
              <a:rPr lang="fr-FR" sz="2400" i="1" dirty="0"/>
              <a:t> in Congo, </a:t>
            </a:r>
            <a:r>
              <a:rPr lang="fr-FR" sz="2400" i="1" dirty="0" err="1"/>
              <a:t>unaccompanied</a:t>
            </a:r>
            <a:r>
              <a:rPr lang="fr-FR" sz="2400" i="1" dirty="0"/>
              <a:t> migration </a:t>
            </a:r>
            <a:r>
              <a:rPr lang="fr-FR" sz="2400" i="1" dirty="0" err="1"/>
              <a:t>at</a:t>
            </a:r>
            <a:r>
              <a:rPr lang="fr-FR" sz="2400" i="1" dirty="0"/>
              <a:t> the </a:t>
            </a:r>
            <a:r>
              <a:rPr lang="fr-FR" sz="2400" i="1" dirty="0" err="1"/>
              <a:t>age</a:t>
            </a:r>
            <a:r>
              <a:rPr lang="fr-FR" sz="2400" i="1" dirty="0"/>
              <a:t> of 15)</a:t>
            </a:r>
          </a:p>
          <a:p>
            <a:pPr marL="0" indent="0">
              <a:spcBef>
                <a:spcPts val="0"/>
              </a:spcBef>
              <a:buNone/>
            </a:pPr>
            <a:endParaRPr lang="fr-FR" sz="2200" i="1" dirty="0"/>
          </a:p>
          <a:p>
            <a:endParaRPr lang="fr-FR" sz="2800" dirty="0"/>
          </a:p>
          <a:p>
            <a:endParaRPr lang="fr-FR" sz="2800" dirty="0">
              <a:solidFill>
                <a:srgbClr val="595959"/>
              </a:solidFill>
              <a:ea typeface="Arial" charset="0"/>
              <a:cs typeface="Arial" charset="0"/>
            </a:endParaRPr>
          </a:p>
          <a:p>
            <a:endParaRPr lang="fr-FR" sz="2800" dirty="0">
              <a:solidFill>
                <a:srgbClr val="595959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474" y="103094"/>
            <a:ext cx="7556313" cy="1497106"/>
          </a:xfrm>
        </p:spPr>
        <p:txBody>
          <a:bodyPr>
            <a:noAutofit/>
          </a:bodyPr>
          <a:lstStyle/>
          <a:p>
            <a:r>
              <a:rPr lang="fr-FR" sz="3100" b="1" dirty="0"/>
              <a:t>Move </a:t>
            </a:r>
            <a:r>
              <a:rPr lang="fr-FR" sz="3100" b="1" dirty="0" err="1"/>
              <a:t>from</a:t>
            </a:r>
            <a:r>
              <a:rPr lang="fr-FR" sz="3100" b="1" dirty="0"/>
              <a:t> </a:t>
            </a:r>
            <a:r>
              <a:rPr lang="fr-FR" sz="3100" b="1" dirty="0" err="1"/>
              <a:t>being</a:t>
            </a:r>
            <a:r>
              <a:rPr lang="fr-FR" sz="3100" b="1" dirty="0"/>
              <a:t> a </a:t>
            </a:r>
            <a:r>
              <a:rPr lang="fr-FR" sz="3100" b="1" dirty="0" err="1"/>
              <a:t>young</a:t>
            </a:r>
            <a:r>
              <a:rPr lang="fr-FR" sz="3100" b="1" dirty="0"/>
              <a:t> </a:t>
            </a:r>
            <a:r>
              <a:rPr lang="fr-FR" sz="3100" b="1" dirty="0" err="1"/>
              <a:t>person</a:t>
            </a:r>
            <a:r>
              <a:rPr lang="fr-FR" sz="3100" b="1" dirty="0"/>
              <a:t> in </a:t>
            </a:r>
            <a:r>
              <a:rPr lang="fr-FR" sz="3100" b="1" dirty="0" err="1"/>
              <a:t>need</a:t>
            </a:r>
            <a:r>
              <a:rPr lang="fr-FR" sz="3100" b="1" dirty="0"/>
              <a:t> of support to </a:t>
            </a:r>
            <a:r>
              <a:rPr lang="fr-FR" sz="3100" b="1" dirty="0" err="1"/>
              <a:t>being</a:t>
            </a:r>
            <a:r>
              <a:rPr lang="fr-FR" sz="3100" b="1" dirty="0"/>
              <a:t> a </a:t>
            </a:r>
            <a:r>
              <a:rPr lang="fr-FR" sz="3100" b="1" dirty="0" err="1"/>
              <a:t>mother</a:t>
            </a:r>
            <a:r>
              <a:rPr lang="fr-FR" sz="3100" b="1" dirty="0"/>
              <a:t> </a:t>
            </a:r>
            <a:r>
              <a:rPr lang="fr-FR" sz="3100" b="1" dirty="0" err="1"/>
              <a:t>with</a:t>
            </a:r>
            <a:r>
              <a:rPr lang="fr-FR" sz="3100" b="1" dirty="0"/>
              <a:t> </a:t>
            </a:r>
            <a:r>
              <a:rPr lang="fr-FR" sz="3100" b="1" dirty="0" err="1"/>
              <a:t>her</a:t>
            </a:r>
            <a:r>
              <a:rPr lang="fr-FR" sz="3100" b="1" dirty="0"/>
              <a:t> </a:t>
            </a:r>
            <a:r>
              <a:rPr lang="fr-FR" sz="3100" b="1" dirty="0" err="1"/>
              <a:t>child</a:t>
            </a:r>
            <a:endParaRPr lang="fr-FR" sz="31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92137" y="2057400"/>
            <a:ext cx="7942263" cy="4800600"/>
          </a:xfrm>
        </p:spPr>
        <p:txBody>
          <a:bodyPr>
            <a:normAutofit lnSpcReduction="10000"/>
          </a:bodyPr>
          <a:lstStyle/>
          <a:p>
            <a:r>
              <a:rPr lang="fr-FR" sz="2800" dirty="0"/>
              <a:t>The </a:t>
            </a:r>
            <a:r>
              <a:rPr lang="fr-FR" sz="2800" dirty="0" err="1"/>
              <a:t>unexpected</a:t>
            </a:r>
            <a:r>
              <a:rPr lang="fr-FR" sz="2800" dirty="0"/>
              <a:t> </a:t>
            </a:r>
            <a:r>
              <a:rPr lang="fr-FR" sz="2800" dirty="0" err="1"/>
              <a:t>arrival</a:t>
            </a:r>
            <a:r>
              <a:rPr lang="fr-FR" sz="2800" dirty="0"/>
              <a:t> of a </a:t>
            </a:r>
            <a:r>
              <a:rPr lang="fr-FR" sz="2800" dirty="0" err="1"/>
              <a:t>child</a:t>
            </a:r>
            <a:r>
              <a:rPr lang="fr-FR" sz="2800" dirty="0"/>
              <a:t> </a:t>
            </a:r>
            <a:r>
              <a:rPr lang="fr-FR" sz="2800" dirty="0" err="1"/>
              <a:t>puts</a:t>
            </a:r>
            <a:r>
              <a:rPr lang="fr-FR" sz="2800" dirty="0"/>
              <a:t> training </a:t>
            </a:r>
            <a:r>
              <a:rPr lang="fr-FR" sz="2800" dirty="0" err="1"/>
              <a:t>projects</a:t>
            </a:r>
            <a:r>
              <a:rPr lang="fr-FR" sz="2800" dirty="0"/>
              <a:t> on </a:t>
            </a:r>
            <a:r>
              <a:rPr lang="fr-FR" sz="2800" dirty="0" err="1"/>
              <a:t>hold</a:t>
            </a:r>
            <a:endParaRPr lang="fr-FR" sz="2800" dirty="0"/>
          </a:p>
          <a:p>
            <a:pPr>
              <a:buNone/>
            </a:pPr>
            <a:r>
              <a:rPr lang="fr-FR" sz="2800" i="1" dirty="0"/>
              <a:t>	« </a:t>
            </a:r>
            <a:r>
              <a:rPr lang="fr-FR" sz="2800" i="1" dirty="0" err="1"/>
              <a:t>At</a:t>
            </a:r>
            <a:r>
              <a:rPr lang="fr-FR" sz="2800" i="1" dirty="0"/>
              <a:t> first I </a:t>
            </a:r>
            <a:r>
              <a:rPr lang="fr-FR" sz="2800" i="1" dirty="0" err="1"/>
              <a:t>was</a:t>
            </a:r>
            <a:r>
              <a:rPr lang="fr-FR" sz="2800" i="1" dirty="0"/>
              <a:t> </a:t>
            </a:r>
            <a:r>
              <a:rPr lang="fr-FR" sz="2800" i="1" dirty="0" err="1"/>
              <a:t>ashamed</a:t>
            </a:r>
            <a:r>
              <a:rPr lang="fr-FR" sz="2800" i="1" dirty="0"/>
              <a:t>, I </a:t>
            </a:r>
            <a:r>
              <a:rPr lang="fr-FR" sz="2800" i="1" dirty="0" err="1"/>
              <a:t>thought</a:t>
            </a:r>
            <a:r>
              <a:rPr lang="fr-FR" sz="2800" i="1" dirty="0"/>
              <a:t> </a:t>
            </a:r>
            <a:r>
              <a:rPr lang="fr-FR" sz="2800" i="1" dirty="0" err="1"/>
              <a:t>they'd</a:t>
            </a:r>
            <a:r>
              <a:rPr lang="fr-FR" sz="2800" i="1" dirty="0"/>
              <a:t> </a:t>
            </a:r>
            <a:r>
              <a:rPr lang="fr-FR" sz="2800" i="1" dirty="0" err="1"/>
              <a:t>say</a:t>
            </a:r>
            <a:r>
              <a:rPr lang="fr-FR" sz="2800" i="1" dirty="0"/>
              <a:t> I </a:t>
            </a:r>
            <a:r>
              <a:rPr lang="fr-FR" sz="2800" i="1" dirty="0" err="1"/>
              <a:t>don't</a:t>
            </a:r>
            <a:r>
              <a:rPr lang="fr-FR" sz="2800" i="1" dirty="0"/>
              <a:t> care about </a:t>
            </a:r>
            <a:r>
              <a:rPr lang="fr-FR" sz="2800" i="1" dirty="0" err="1"/>
              <a:t>my</a:t>
            </a:r>
            <a:r>
              <a:rPr lang="fr-FR" sz="2800" i="1" dirty="0"/>
              <a:t> </a:t>
            </a:r>
            <a:r>
              <a:rPr lang="fr-FR" sz="2800" i="1" dirty="0" err="1"/>
              <a:t>work</a:t>
            </a:r>
            <a:r>
              <a:rPr lang="fr-FR" sz="2800" i="1" dirty="0"/>
              <a:t>, </a:t>
            </a:r>
            <a:r>
              <a:rPr lang="fr-FR" sz="2800" i="1" dirty="0" err="1"/>
              <a:t>my</a:t>
            </a:r>
            <a:r>
              <a:rPr lang="fr-FR" sz="2800" i="1" dirty="0"/>
              <a:t> </a:t>
            </a:r>
            <a:r>
              <a:rPr lang="fr-FR" sz="2800" i="1" dirty="0" err="1"/>
              <a:t>papers</a:t>
            </a:r>
            <a:r>
              <a:rPr lang="fr-FR" sz="2800" i="1" dirty="0"/>
              <a:t> »</a:t>
            </a:r>
          </a:p>
          <a:p>
            <a:r>
              <a:rPr lang="fr-FR" sz="2800" dirty="0"/>
              <a:t>Young to support / </a:t>
            </a:r>
            <a:r>
              <a:rPr lang="fr-FR" sz="2800" dirty="0" err="1"/>
              <a:t>mother</a:t>
            </a:r>
            <a:r>
              <a:rPr lang="fr-FR" sz="2800" dirty="0"/>
              <a:t> of a </a:t>
            </a:r>
            <a:r>
              <a:rPr lang="fr-FR" sz="2800" dirty="0" err="1"/>
              <a:t>child</a:t>
            </a:r>
            <a:r>
              <a:rPr lang="fr-FR" sz="2800" dirty="0"/>
              <a:t>: </a:t>
            </a:r>
            <a:r>
              <a:rPr lang="fr-FR" sz="2800" dirty="0" err="1"/>
              <a:t>statutes</a:t>
            </a:r>
            <a:r>
              <a:rPr lang="fr-FR" sz="2800" dirty="0"/>
              <a:t> </a:t>
            </a:r>
            <a:r>
              <a:rPr lang="fr-FR" sz="2800" dirty="0" err="1"/>
              <a:t>that</a:t>
            </a:r>
            <a:r>
              <a:rPr lang="fr-FR" sz="2800" dirty="0"/>
              <a:t> are </a:t>
            </a:r>
            <a:r>
              <a:rPr lang="fr-FR" sz="2800" dirty="0" err="1"/>
              <a:t>almost</a:t>
            </a:r>
            <a:r>
              <a:rPr lang="fr-FR" sz="2800" dirty="0"/>
              <a:t> </a:t>
            </a:r>
            <a:r>
              <a:rPr lang="fr-FR" sz="2800" dirty="0" err="1"/>
              <a:t>mutually</a:t>
            </a:r>
            <a:r>
              <a:rPr lang="fr-FR" sz="2800" dirty="0"/>
              <a:t> exclusive</a:t>
            </a:r>
          </a:p>
          <a:p>
            <a:pPr>
              <a:buNone/>
            </a:pPr>
            <a:r>
              <a:rPr lang="fr-FR" sz="2800" dirty="0"/>
              <a:t>	</a:t>
            </a:r>
            <a:r>
              <a:rPr lang="fr-FR" sz="2800" i="1" dirty="0"/>
              <a:t>« I </a:t>
            </a:r>
            <a:r>
              <a:rPr lang="fr-FR" sz="2800" i="1" dirty="0" err="1"/>
              <a:t>went</a:t>
            </a:r>
            <a:r>
              <a:rPr lang="fr-FR" sz="2800" i="1" dirty="0"/>
              <a:t> </a:t>
            </a:r>
            <a:r>
              <a:rPr lang="fr-FR" sz="2800" i="1" dirty="0" err="1"/>
              <a:t>from</a:t>
            </a:r>
            <a:r>
              <a:rPr lang="fr-FR" sz="2800" i="1" dirty="0"/>
              <a:t> ASE to ADEMIE »</a:t>
            </a:r>
          </a:p>
          <a:p>
            <a:pPr>
              <a:buNone/>
            </a:pPr>
            <a:r>
              <a:rPr lang="fr-FR" sz="2800" i="1" dirty="0"/>
              <a:t>	(Young </a:t>
            </a:r>
            <a:r>
              <a:rPr lang="fr-FR" sz="2800" i="1" dirty="0" err="1"/>
              <a:t>woman</a:t>
            </a:r>
            <a:r>
              <a:rPr lang="fr-FR" sz="2800" i="1" dirty="0"/>
              <a:t> </a:t>
            </a:r>
            <a:r>
              <a:rPr lang="fr-FR" sz="2800" i="1" dirty="0" err="1"/>
              <a:t>born</a:t>
            </a:r>
            <a:r>
              <a:rPr lang="fr-FR" sz="2800" i="1" dirty="0"/>
              <a:t> in Mali, </a:t>
            </a:r>
            <a:r>
              <a:rPr lang="fr-FR" sz="2800" i="1" dirty="0" err="1"/>
              <a:t>unaccompanied</a:t>
            </a:r>
            <a:r>
              <a:rPr lang="fr-FR" sz="2800" i="1" dirty="0"/>
              <a:t> migration </a:t>
            </a:r>
            <a:r>
              <a:rPr lang="fr-FR" sz="2800" i="1" dirty="0" err="1"/>
              <a:t>at</a:t>
            </a:r>
            <a:r>
              <a:rPr lang="fr-FR" sz="2800" i="1" dirty="0"/>
              <a:t> the </a:t>
            </a:r>
            <a:r>
              <a:rPr lang="fr-FR" sz="2800" i="1" dirty="0" err="1"/>
              <a:t>age</a:t>
            </a:r>
            <a:r>
              <a:rPr lang="fr-FR" sz="2800" i="1" dirty="0"/>
              <a:t> of 16)</a:t>
            </a:r>
          </a:p>
          <a:p>
            <a:pPr>
              <a:buNone/>
            </a:pPr>
            <a:endParaRPr lang="fr-FR" sz="2800" i="1" dirty="0"/>
          </a:p>
          <a:p>
            <a:pPr>
              <a:buNone/>
            </a:pPr>
            <a:endParaRPr lang="fr-FR" sz="2800" i="1" dirty="0"/>
          </a:p>
          <a:p>
            <a:pPr>
              <a:buNone/>
            </a:pPr>
            <a:endParaRPr lang="fr-FR" sz="2800" dirty="0"/>
          </a:p>
          <a:p>
            <a:pPr>
              <a:buNone/>
            </a:pPr>
            <a:endParaRPr lang="fr-FR" sz="2400" dirty="0"/>
          </a:p>
          <a:p>
            <a:pPr>
              <a:buNone/>
            </a:pPr>
            <a:endParaRPr lang="fr-F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vantage">
  <a:themeElements>
    <a:clrScheme name="A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Avantage.thmx</Template>
  <TotalTime>1988</TotalTime>
  <Words>735</Words>
  <Application>Microsoft Office PowerPoint</Application>
  <PresentationFormat>Affichage à l'écran (4:3)</PresentationFormat>
  <Paragraphs>137</Paragraphs>
  <Slides>13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Calibri</vt:lpstr>
      <vt:lpstr>Rockwell</vt:lpstr>
      <vt:lpstr>Wingdings</vt:lpstr>
      <vt:lpstr>Avantage</vt:lpstr>
      <vt:lpstr> Children, parents, migrants :  Categorizations and subjective experiences of Unaccompanied Minors becoming parents  </vt:lpstr>
      <vt:lpstr>A population that challenges administrative categorizations</vt:lpstr>
      <vt:lpstr>The Longitudinal Study on Access to Autonomy after Leaving Care (ELAP) (Frechon &amp; Marquet, 2016)</vt:lpstr>
      <vt:lpstr>Young people who have become parents during or after placement</vt:lpstr>
      <vt:lpstr>Two modes of integration</vt:lpstr>
      <vt:lpstr>The 6 UM or ex-UM parents met (out of 13 parents)</vt:lpstr>
      <vt:lpstr>To be a child in need of protection or a wife and mother?</vt:lpstr>
      <vt:lpstr>Minors already socialized as mothers </vt:lpstr>
      <vt:lpstr>Move from being a young person in need of support to being a mother with her child</vt:lpstr>
      <vt:lpstr>On the side of young men....</vt:lpstr>
      <vt:lpstr>Paradoxical logics of categorization of children / adults</vt:lpstr>
      <vt:lpstr>Thank you for your attention</vt:lpstr>
      <vt:lpstr>References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devenir des enfants accueillis en centre maternel Approche écologique du parcours et de la qualité de vie des enfants sept ans après la sortie d’un hébergement mère-enfant</dc:title>
  <dc:creator>XXXX</dc:creator>
  <cp:lastModifiedBy>Coralie Aranda</cp:lastModifiedBy>
  <cp:revision>99</cp:revision>
  <dcterms:created xsi:type="dcterms:W3CDTF">2019-06-24T08:31:52Z</dcterms:created>
  <dcterms:modified xsi:type="dcterms:W3CDTF">2019-07-01T10:28:43Z</dcterms:modified>
</cp:coreProperties>
</file>