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316" r:id="rId2"/>
    <p:sldId id="327" r:id="rId3"/>
    <p:sldId id="321" r:id="rId4"/>
    <p:sldId id="357" r:id="rId5"/>
    <p:sldId id="358" r:id="rId6"/>
    <p:sldId id="359" r:id="rId7"/>
    <p:sldId id="346" r:id="rId8"/>
    <p:sldId id="347" r:id="rId9"/>
    <p:sldId id="354" r:id="rId10"/>
    <p:sldId id="356" r:id="rId11"/>
    <p:sldId id="324" r:id="rId12"/>
    <p:sldId id="328" r:id="rId13"/>
    <p:sldId id="329" r:id="rId14"/>
    <p:sldId id="331" r:id="rId15"/>
    <p:sldId id="351" r:id="rId16"/>
    <p:sldId id="348" r:id="rId17"/>
    <p:sldId id="349" r:id="rId18"/>
    <p:sldId id="350" r:id="rId19"/>
    <p:sldId id="355" r:id="rId20"/>
    <p:sldId id="332" r:id="rId21"/>
    <p:sldId id="352" r:id="rId22"/>
    <p:sldId id="353" r:id="rId23"/>
    <p:sldId id="343" r:id="rId24"/>
    <p:sldId id="342" r:id="rId25"/>
    <p:sldId id="29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rank Van Holen" initials="FVH" lastIdx="28" clrIdx="6"/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00329F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E6C99-A82D-4856-A30F-6BDFD1CF502D}" v="3186" dt="2019-06-26T10:30:1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5"/>
    <p:restoredTop sz="97833"/>
  </p:normalViewPr>
  <p:slideViewPr>
    <p:cSldViewPr snapToGrid="0" snapToObjects="1">
      <p:cViewPr varScale="1">
        <p:scale>
          <a:sx n="114" d="100"/>
          <a:sy n="114" d="100"/>
        </p:scale>
        <p:origin x="372" y="114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6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C4CD8FED-05CD-E64B-9968-2D08B3C82605}" type="datetime1">
              <a:rPr lang="nl-BE" smtClean="0">
                <a:solidFill>
                  <a:srgbClr val="FF5000"/>
                </a:solidFill>
              </a:rPr>
              <a:t>1/07/2019</a:t>
            </a:fld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‹N°›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CBD4361-0679-254E-8386-CB90F2692ABF}" type="datetime1">
              <a:rPr lang="nl-BE" smtClean="0"/>
              <a:t>1/07/2019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4C1A21-712E-4041-B8F8-EBAA8AEA8BB9}" type="datetime1">
              <a:rPr lang="nl-BE" smtClean="0"/>
              <a:t>1/07/2019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2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25974" y="4878673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eren 6"/>
          <p:cNvGrpSpPr/>
          <p:nvPr/>
        </p:nvGrpSpPr>
        <p:grpSpPr>
          <a:xfrm>
            <a:off x="1640542" y="1589366"/>
            <a:ext cx="6589057" cy="1665050"/>
            <a:chOff x="1661181" y="1611069"/>
            <a:chExt cx="6564696" cy="1665050"/>
          </a:xfrm>
        </p:grpSpPr>
        <p:grpSp>
          <p:nvGrpSpPr>
            <p:cNvPr id="14" name="Groeperen 13"/>
            <p:cNvGrpSpPr/>
            <p:nvPr/>
          </p:nvGrpSpPr>
          <p:grpSpPr>
            <a:xfrm>
              <a:off x="1661181" y="1611069"/>
              <a:ext cx="6564696" cy="1665050"/>
              <a:chOff x="7390039" y="2172107"/>
              <a:chExt cx="5647698" cy="1433613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7390039" y="2172107"/>
                <a:ext cx="5647698" cy="1433612"/>
              </a:xfrm>
              <a:prstGeom prst="rect">
                <a:avLst/>
              </a:prstGeom>
              <a:solidFill>
                <a:srgbClr val="00329F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 err="1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23" name="Tijdelijke aanduiding voor tekst 17"/>
              <p:cNvSpPr txBox="1">
                <a:spLocks/>
              </p:cNvSpPr>
              <p:nvPr/>
            </p:nvSpPr>
            <p:spPr>
              <a:xfrm rot="10800000">
                <a:off x="12456024" y="2172108"/>
                <a:ext cx="581712" cy="1433612"/>
              </a:xfrm>
              <a:prstGeom prst="rtTriangle">
                <a:avLst/>
              </a:prstGeom>
              <a:solidFill>
                <a:schemeClr val="accent2"/>
              </a:solidFill>
            </p:spPr>
            <p:txBody>
              <a:bodyPr vert="horz" lIns="90000" tIns="45720" rIns="91440" bIns="4572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charset="0"/>
                  <a:buNone/>
                  <a:defRPr sz="16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268288" indent="-257175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FF5000"/>
                  </a:buClr>
                  <a:buSzPct val="90000"/>
                  <a:buFont typeface="LucidaGrande" charset="0"/>
                  <a:buChar char="▶︎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671513" indent="-220663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LucidaGrande" charset="0"/>
                  <a:buChar char="▶︎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073150" indent="-219075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FF5000"/>
                  </a:buClr>
                  <a:buFont typeface="Arial"/>
                  <a:buChar char="•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244600" indent="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None/>
                  <a:tabLst/>
                  <a:defRPr sz="1400" kern="1200" baseline="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26" name="Rechthoek 25"/>
            <p:cNvSpPr/>
            <p:nvPr/>
          </p:nvSpPr>
          <p:spPr>
            <a:xfrm>
              <a:off x="1920006" y="1719808"/>
              <a:ext cx="5814714" cy="14619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Research into the experiences of unaccompanied foster children</a:t>
              </a:r>
            </a:p>
            <a:p>
              <a:pPr>
                <a:spcAft>
                  <a:spcPts val="600"/>
                </a:spcAft>
              </a:pPr>
              <a:r>
                <a:rPr lang="en-US" sz="1600" i="1" dirty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Johan Vanderfaeillie, Lore Van Den Daele, Lenny Trogh &amp; Frank Van Holen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82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07371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Correlates of resilience </a:t>
            </a:r>
            <a:r>
              <a:rPr lang="en-US" sz="1200" b="1" dirty="0"/>
              <a:t>(Bell et al., 2013; </a:t>
            </a:r>
            <a:r>
              <a:rPr lang="en-US" sz="1200" b="1" dirty="0" err="1"/>
              <a:t>Pieloch</a:t>
            </a:r>
            <a:r>
              <a:rPr lang="en-US" sz="1200" b="1" dirty="0"/>
              <a:t> et al., 2016)</a:t>
            </a:r>
          </a:p>
          <a:p>
            <a:pPr lvl="1"/>
            <a:r>
              <a:rPr lang="en-US" dirty="0"/>
              <a:t>Child-level characteristics</a:t>
            </a:r>
          </a:p>
          <a:p>
            <a:pPr lvl="2"/>
            <a:r>
              <a:rPr lang="en-US" dirty="0"/>
              <a:t>Intelligence</a:t>
            </a:r>
          </a:p>
          <a:p>
            <a:pPr lvl="2"/>
            <a:r>
              <a:rPr lang="en-US" dirty="0"/>
              <a:t>Self-regulation skills</a:t>
            </a:r>
          </a:p>
          <a:p>
            <a:pPr lvl="2"/>
            <a:r>
              <a:rPr lang="en-US" dirty="0"/>
              <a:t>Outlook on life</a:t>
            </a:r>
          </a:p>
          <a:p>
            <a:pPr lvl="1"/>
            <a:r>
              <a:rPr lang="en-US" dirty="0"/>
              <a:t>(Foster) family-level correlates</a:t>
            </a:r>
          </a:p>
          <a:p>
            <a:pPr lvl="2"/>
            <a:r>
              <a:rPr lang="en-US" dirty="0"/>
              <a:t>Positive and supportive caregiver-child relationship</a:t>
            </a:r>
          </a:p>
          <a:p>
            <a:pPr lvl="2"/>
            <a:r>
              <a:rPr lang="en-US" dirty="0"/>
              <a:t>High quality family environment</a:t>
            </a:r>
          </a:p>
          <a:p>
            <a:pPr lvl="2"/>
            <a:r>
              <a:rPr lang="en-US" dirty="0"/>
              <a:t>Healthy family communication</a:t>
            </a:r>
          </a:p>
          <a:p>
            <a:pPr lvl="1"/>
            <a:r>
              <a:rPr lang="en-US" dirty="0"/>
              <a:t>Community-level correlates</a:t>
            </a:r>
          </a:p>
          <a:p>
            <a:pPr lvl="2"/>
            <a:r>
              <a:rPr lang="en-US" dirty="0"/>
              <a:t>Social community support</a:t>
            </a:r>
          </a:p>
          <a:p>
            <a:pPr lvl="2"/>
            <a:r>
              <a:rPr lang="en-US" dirty="0"/>
              <a:t>Community engagement</a:t>
            </a:r>
          </a:p>
          <a:p>
            <a:pPr lvl="2"/>
            <a:r>
              <a:rPr lang="en-US" dirty="0"/>
              <a:t>Sense of belonging</a:t>
            </a:r>
          </a:p>
          <a:p>
            <a:pPr lvl="2"/>
            <a:r>
              <a:rPr lang="en-US" dirty="0"/>
              <a:t>Develop new friendships, joining activities</a:t>
            </a:r>
          </a:p>
          <a:p>
            <a:pPr lvl="1"/>
            <a:r>
              <a:rPr lang="en-US" sz="1400" dirty="0"/>
              <a:t>Society level factors</a:t>
            </a:r>
          </a:p>
          <a:p>
            <a:pPr lvl="2"/>
            <a:r>
              <a:rPr lang="en-US" dirty="0"/>
              <a:t>Maintaining contact with home culture and cultural practices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8442486" cy="341050"/>
          </a:xfrm>
        </p:spPr>
        <p:txBody>
          <a:bodyPr/>
          <a:lstStyle/>
          <a:p>
            <a:r>
              <a:rPr lang="en-US" dirty="0"/>
              <a:t>Well-being of unaccompanied minor refugees (3)</a:t>
            </a:r>
          </a:p>
        </p:txBody>
      </p:sp>
    </p:spTree>
    <p:extLst>
      <p:ext uri="{BB962C8B-B14F-4D97-AF65-F5344CB8AC3E}">
        <p14:creationId xmlns:p14="http://schemas.microsoft.com/office/powerpoint/2010/main" val="93339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6314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How develop UMR in Flemish foster care?</a:t>
            </a:r>
            <a:endParaRPr lang="en-US" dirty="0"/>
          </a:p>
          <a:p>
            <a:pPr lvl="1"/>
            <a:r>
              <a:rPr lang="en-US" dirty="0"/>
              <a:t>Level of behavioral problems?</a:t>
            </a:r>
          </a:p>
          <a:p>
            <a:pPr lvl="1"/>
            <a:r>
              <a:rPr lang="en-US" dirty="0"/>
              <a:t>Level of trauma symptoms?</a:t>
            </a:r>
          </a:p>
          <a:p>
            <a:pPr lvl="1"/>
            <a:r>
              <a:rPr lang="en-US" dirty="0"/>
              <a:t>Level of resilience? (measured directly)</a:t>
            </a:r>
          </a:p>
          <a:p>
            <a:pPr marL="11113" lvl="1" indent="0">
              <a:buNone/>
            </a:pPr>
            <a:r>
              <a:rPr lang="en-US" b="1" dirty="0"/>
              <a:t>Is staying in a foster family of the same cultural background a protective factor?</a:t>
            </a:r>
          </a:p>
          <a:p>
            <a:pPr marL="11113" lvl="1" indent="0">
              <a:buNone/>
            </a:pPr>
            <a:r>
              <a:rPr lang="en-US" b="1" dirty="0"/>
              <a:t>Do foster families of the same cultural background differ regarding educational quality compared to Flemish foster families?</a:t>
            </a:r>
          </a:p>
          <a:p>
            <a:pPr marL="11113" lvl="1" indent="0">
              <a:buNone/>
            </a:pPr>
            <a:r>
              <a:rPr lang="en-US" b="1" dirty="0"/>
              <a:t>Is the level of resilience associated with positive development?</a:t>
            </a:r>
          </a:p>
          <a:p>
            <a:pPr marL="11113" lvl="1" indent="0">
              <a:buNone/>
            </a:pPr>
            <a:r>
              <a:rPr lang="en-US" b="1" dirty="0"/>
              <a:t>Other correlates of positive development?</a:t>
            </a:r>
            <a:endParaRPr lang="en-US" dirty="0"/>
          </a:p>
          <a:p>
            <a:pPr marL="11113" lvl="1" indent="0">
              <a:buNone/>
            </a:pPr>
            <a:endParaRPr lang="en-US" dirty="0"/>
          </a:p>
          <a:p>
            <a:pPr marL="111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3638350" cy="341050"/>
          </a:xfrm>
        </p:spPr>
        <p:txBody>
          <a:bodyPr/>
          <a:lstStyle/>
          <a:p>
            <a:r>
              <a:rPr lang="fr-BE" dirty="0" err="1"/>
              <a:t>Research</a:t>
            </a:r>
            <a:r>
              <a:rPr lang="fr-BE" dirty="0"/>
              <a:t> questions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57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All UMR age 13-18 in family foster care in 2 (out of 5) Flemish provinces were invited to participate in the research</a:t>
            </a:r>
          </a:p>
          <a:p>
            <a:pPr lvl="1"/>
            <a:r>
              <a:rPr lang="en-US" dirty="0"/>
              <a:t>Consent had to be contained from</a:t>
            </a:r>
          </a:p>
          <a:p>
            <a:pPr lvl="2"/>
            <a:r>
              <a:rPr lang="en-US" dirty="0"/>
              <a:t>Guardian</a:t>
            </a:r>
          </a:p>
          <a:p>
            <a:pPr lvl="2"/>
            <a:r>
              <a:rPr lang="en-US" dirty="0"/>
              <a:t>Foster parent</a:t>
            </a:r>
          </a:p>
          <a:p>
            <a:pPr lvl="2"/>
            <a:r>
              <a:rPr lang="en-US" dirty="0"/>
              <a:t>Foster child</a:t>
            </a:r>
          </a:p>
          <a:p>
            <a:pPr marL="11113" lvl="1" indent="0">
              <a:buNone/>
            </a:pPr>
            <a:r>
              <a:rPr lang="en-US" b="1" dirty="0"/>
              <a:t>In order to control for confounding variables possibly influencing the functioning of the foster families, non-kinship Flemish foster families and kinship foster families were matched on</a:t>
            </a:r>
            <a:endParaRPr lang="en-US" dirty="0"/>
          </a:p>
          <a:p>
            <a:pPr lvl="1"/>
            <a:r>
              <a:rPr lang="en-US" dirty="0"/>
              <a:t>Age foster child</a:t>
            </a:r>
          </a:p>
          <a:p>
            <a:pPr lvl="1"/>
            <a:r>
              <a:rPr lang="en-US" dirty="0"/>
              <a:t>Gender foster child</a:t>
            </a:r>
          </a:p>
          <a:p>
            <a:pPr lvl="1"/>
            <a:r>
              <a:rPr lang="en-US" dirty="0"/>
              <a:t>Region of origin of the foster child</a:t>
            </a:r>
          </a:p>
          <a:p>
            <a:pPr lvl="1"/>
            <a:r>
              <a:rPr lang="en-US" dirty="0"/>
              <a:t>Duration of placement</a:t>
            </a:r>
          </a:p>
          <a:p>
            <a:pPr marL="11113" lvl="1" indent="0">
              <a:buNone/>
            </a:pPr>
            <a:r>
              <a:rPr lang="en-US" b="1" dirty="0"/>
              <a:t>Non-kinship Flemish foster families and kinship foster families did not differ regarding the variables mentioned above (all </a:t>
            </a:r>
            <a:r>
              <a:rPr lang="en-US" b="1" i="1" dirty="0"/>
              <a:t>p</a:t>
            </a:r>
            <a:r>
              <a:rPr lang="en-US" b="1" dirty="0"/>
              <a:t> &gt; .05)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8" y="711463"/>
            <a:ext cx="3876258" cy="341050"/>
          </a:xfrm>
        </p:spPr>
        <p:txBody>
          <a:bodyPr/>
          <a:lstStyle/>
          <a:p>
            <a:r>
              <a:rPr lang="en-US" dirty="0"/>
              <a:t>Research methods (1)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631537" cy="335852"/>
          </a:xfrm>
        </p:spPr>
        <p:txBody>
          <a:bodyPr/>
          <a:lstStyle/>
          <a:p>
            <a:r>
              <a:rPr lang="nl-BE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173778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Foster Child (UMR)</a:t>
            </a:r>
            <a:endParaRPr lang="en-US" dirty="0"/>
          </a:p>
          <a:p>
            <a:pPr lvl="1"/>
            <a:r>
              <a:rPr lang="en-US" b="1" dirty="0"/>
              <a:t>Behavioral problems: Strength and Difficulties Questionnaire </a:t>
            </a:r>
            <a:r>
              <a:rPr lang="en-US" sz="1200" b="1" dirty="0"/>
              <a:t>(SDQ; Goodman, 1997; 20 items, Total score α = .61)</a:t>
            </a:r>
          </a:p>
          <a:p>
            <a:pPr lvl="1"/>
            <a:r>
              <a:rPr lang="en-US" b="1" dirty="0"/>
              <a:t>Trauma symptoms: Reactions of Adolescents to Traumatic Stress </a:t>
            </a:r>
            <a:r>
              <a:rPr lang="en-US" sz="1200" b="1" dirty="0"/>
              <a:t>(RATS; Bean et al., 2004; 22 items, Total score α = .75)</a:t>
            </a:r>
          </a:p>
          <a:p>
            <a:pPr lvl="1"/>
            <a:r>
              <a:rPr lang="en-US" b="1" dirty="0"/>
              <a:t>Resilience: Resilience scale </a:t>
            </a:r>
            <a:r>
              <a:rPr lang="en-US" sz="1200" b="1" dirty="0"/>
              <a:t>(RS; </a:t>
            </a:r>
            <a:r>
              <a:rPr lang="en-US" sz="1200" b="1" dirty="0" err="1"/>
              <a:t>Wagnild</a:t>
            </a:r>
            <a:r>
              <a:rPr lang="en-US" sz="1200" b="1" dirty="0"/>
              <a:t> &amp; Young</a:t>
            </a:r>
            <a:r>
              <a:rPr lang="en-US" sz="1200" b="1"/>
              <a:t>, 1993; </a:t>
            </a:r>
            <a:r>
              <a:rPr lang="en-US" sz="1200" b="1" dirty="0"/>
              <a:t>25 items, Total score α = .75)</a:t>
            </a:r>
          </a:p>
          <a:p>
            <a:pPr lvl="1"/>
            <a:r>
              <a:rPr lang="en-US" b="1" dirty="0"/>
              <a:t>Cultural sensitivity: Questions from the Transracial adoption parenting scale measuring contact with adults or children from the same culture, other culture (not Belgian) and Belgian culture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Foster Care worker</a:t>
            </a:r>
            <a:endParaRPr lang="en-US" dirty="0"/>
          </a:p>
          <a:p>
            <a:pPr lvl="1"/>
            <a:r>
              <a:rPr lang="en-US" b="1" dirty="0"/>
              <a:t>Quality of educational environment on 14 aspects: Best Interest of the Child </a:t>
            </a:r>
            <a:r>
              <a:rPr lang="en-US" sz="1200" b="1" dirty="0"/>
              <a:t>(BIC-Q; </a:t>
            </a:r>
            <a:r>
              <a:rPr lang="en-US" sz="1200" b="1" dirty="0" err="1"/>
              <a:t>Zijlstra</a:t>
            </a:r>
            <a:r>
              <a:rPr lang="en-US" sz="1200" b="1" dirty="0"/>
              <a:t> et al., 2012; 14 items, Total score α = .57)</a:t>
            </a:r>
            <a:endParaRPr lang="en-US" sz="1600" dirty="0"/>
          </a:p>
          <a:p>
            <a:pPr marL="111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88419" cy="341050"/>
          </a:xfrm>
        </p:spPr>
        <p:txBody>
          <a:bodyPr/>
          <a:lstStyle/>
          <a:p>
            <a:r>
              <a:rPr lang="en-US" dirty="0"/>
              <a:t>Research methods (2)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474891" cy="335852"/>
          </a:xfrm>
        </p:spPr>
        <p:txBody>
          <a:bodyPr/>
          <a:lstStyle/>
          <a:p>
            <a:r>
              <a:rPr lang="nl-BE" dirty="0" err="1"/>
              <a:t>Measures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581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Beleving van pleegkinderen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88419" cy="341050"/>
          </a:xfrm>
        </p:spPr>
        <p:txBody>
          <a:bodyPr/>
          <a:lstStyle/>
          <a:p>
            <a:r>
              <a:rPr lang="en-US" dirty="0"/>
              <a:t>Research methods (3)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897507" cy="335852"/>
          </a:xfrm>
        </p:spPr>
        <p:txBody>
          <a:bodyPr/>
          <a:lstStyle/>
          <a:p>
            <a:r>
              <a:rPr lang="nl-BE" dirty="0" err="1"/>
              <a:t>participants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48783"/>
              </p:ext>
            </p:extLst>
          </p:nvPr>
        </p:nvGraphicFramePr>
        <p:xfrm>
          <a:off x="2576026" y="1715088"/>
          <a:ext cx="9309827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003">
                  <a:extLst>
                    <a:ext uri="{9D8B030D-6E8A-4147-A177-3AD203B41FA5}">
                      <a16:colId xmlns:a16="http://schemas.microsoft.com/office/drawing/2014/main" val="455128989"/>
                    </a:ext>
                  </a:extLst>
                </a:gridCol>
                <a:gridCol w="3538297">
                  <a:extLst>
                    <a:ext uri="{9D8B030D-6E8A-4147-A177-3AD203B41FA5}">
                      <a16:colId xmlns:a16="http://schemas.microsoft.com/office/drawing/2014/main" val="4222165633"/>
                    </a:ext>
                  </a:extLst>
                </a:gridCol>
                <a:gridCol w="3615527">
                  <a:extLst>
                    <a:ext uri="{9D8B030D-6E8A-4147-A177-3AD203B41FA5}">
                      <a16:colId xmlns:a16="http://schemas.microsoft.com/office/drawing/2014/main" val="2819018809"/>
                    </a:ext>
                  </a:extLst>
                </a:gridCol>
              </a:tblGrid>
              <a:tr h="240912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1161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Gender foster child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19249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Man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15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765422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  <a:latin typeface="+mn-lt"/>
                          <a:ea typeface="+mn-ea"/>
                          <a:cs typeface="+mn-cs"/>
                        </a:rPr>
                        <a:t>Woman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329822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of origin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49968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Afghanistan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052971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Syria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610006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Other: Congo, Eritrea, 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700441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r>
                        <a:rPr lang="en-GB" sz="2000" baseline="0" noProof="0">
                          <a:effectLst/>
                          <a:latin typeface="+mn-lt"/>
                          <a:ea typeface="+mn-ea"/>
                          <a:cs typeface="+mn-cs"/>
                        </a:rPr>
                        <a:t> of foster family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55090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Kinship (same culture)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10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028875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Non-kinship Flemish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572233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foster care placement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26053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(40.75)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796759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Min-max (months)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5-188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516697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Age foster child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5628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15.89</a:t>
                      </a:r>
                      <a:r>
                        <a:rPr lang="en-GB" sz="2000" baseline="0" noProof="0" dirty="0">
                          <a:effectLst/>
                        </a:rPr>
                        <a:t> (1.15)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385190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Min-max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14-18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37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Beleving van pleegkinderen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88419" cy="341050"/>
          </a:xfrm>
        </p:spPr>
        <p:txBody>
          <a:bodyPr/>
          <a:lstStyle/>
          <a:p>
            <a:r>
              <a:rPr lang="en-US" dirty="0"/>
              <a:t>Research methods (4)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897507" cy="335852"/>
          </a:xfrm>
        </p:spPr>
        <p:txBody>
          <a:bodyPr/>
          <a:lstStyle/>
          <a:p>
            <a:r>
              <a:rPr lang="nl-BE" dirty="0" err="1"/>
              <a:t>participants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38819"/>
              </p:ext>
            </p:extLst>
          </p:nvPr>
        </p:nvGraphicFramePr>
        <p:xfrm>
          <a:off x="2576026" y="1715088"/>
          <a:ext cx="9309827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003">
                  <a:extLst>
                    <a:ext uri="{9D8B030D-6E8A-4147-A177-3AD203B41FA5}">
                      <a16:colId xmlns:a16="http://schemas.microsoft.com/office/drawing/2014/main" val="455128989"/>
                    </a:ext>
                  </a:extLst>
                </a:gridCol>
                <a:gridCol w="3538297">
                  <a:extLst>
                    <a:ext uri="{9D8B030D-6E8A-4147-A177-3AD203B41FA5}">
                      <a16:colId xmlns:a16="http://schemas.microsoft.com/office/drawing/2014/main" val="4222165633"/>
                    </a:ext>
                  </a:extLst>
                </a:gridCol>
                <a:gridCol w="3615527">
                  <a:extLst>
                    <a:ext uri="{9D8B030D-6E8A-4147-A177-3AD203B41FA5}">
                      <a16:colId xmlns:a16="http://schemas.microsoft.com/office/drawing/2014/main" val="2819018809"/>
                    </a:ext>
                  </a:extLst>
                </a:gridCol>
              </a:tblGrid>
              <a:tr h="240912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1161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Contact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parents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19249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765422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329822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Contact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Family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49968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052971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610006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Two-parent/single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parent family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55090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2-parents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15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028875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1-parent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572233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from work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26053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796759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516697"/>
                  </a:ext>
                </a:extLst>
              </a:tr>
              <a:tr h="240912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Living</a:t>
                      </a:r>
                      <a:r>
                        <a:rPr lang="en-GB" sz="2000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5628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385190"/>
                  </a:ext>
                </a:extLst>
              </a:tr>
              <a:tr h="2409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2000" noProof="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7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B70EB3C7-774E-4FD6-914A-61EF6325EBAB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2872261" cy="335852"/>
          </a:xfrm>
        </p:spPr>
        <p:txBody>
          <a:bodyPr/>
          <a:lstStyle/>
          <a:p>
            <a:r>
              <a:rPr lang="nl-BE" dirty="0" err="1"/>
              <a:t>Functioning</a:t>
            </a:r>
            <a:r>
              <a:rPr lang="nl-BE" dirty="0"/>
              <a:t> of UMR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550214" cy="341050"/>
          </a:xfrm>
        </p:spPr>
        <p:txBody>
          <a:bodyPr/>
          <a:lstStyle/>
          <a:p>
            <a:r>
              <a:rPr lang="nl-BE" dirty="0" err="1"/>
              <a:t>Results</a:t>
            </a:r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43231"/>
              </p:ext>
            </p:extLst>
          </p:nvPr>
        </p:nvGraphicFramePr>
        <p:xfrm>
          <a:off x="634801" y="1956023"/>
          <a:ext cx="9892725" cy="328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66">
                  <a:extLst>
                    <a:ext uri="{9D8B030D-6E8A-4147-A177-3AD203B41FA5}">
                      <a16:colId xmlns:a16="http://schemas.microsoft.com/office/drawing/2014/main" val="3769370188"/>
                    </a:ext>
                  </a:extLst>
                </a:gridCol>
                <a:gridCol w="1561453">
                  <a:extLst>
                    <a:ext uri="{9D8B030D-6E8A-4147-A177-3AD203B41FA5}">
                      <a16:colId xmlns:a16="http://schemas.microsoft.com/office/drawing/2014/main" val="3234174083"/>
                    </a:ext>
                  </a:extLst>
                </a:gridCol>
                <a:gridCol w="1099678">
                  <a:extLst>
                    <a:ext uri="{9D8B030D-6E8A-4147-A177-3AD203B41FA5}">
                      <a16:colId xmlns:a16="http://schemas.microsoft.com/office/drawing/2014/main" val="4185516774"/>
                    </a:ext>
                  </a:extLst>
                </a:gridCol>
                <a:gridCol w="1099678">
                  <a:extLst>
                    <a:ext uri="{9D8B030D-6E8A-4147-A177-3AD203B41FA5}">
                      <a16:colId xmlns:a16="http://schemas.microsoft.com/office/drawing/2014/main" val="2268897048"/>
                    </a:ext>
                  </a:extLst>
                </a:gridCol>
                <a:gridCol w="1099678">
                  <a:extLst>
                    <a:ext uri="{9D8B030D-6E8A-4147-A177-3AD203B41FA5}">
                      <a16:colId xmlns:a16="http://schemas.microsoft.com/office/drawing/2014/main" val="568940645"/>
                    </a:ext>
                  </a:extLst>
                </a:gridCol>
                <a:gridCol w="1099678">
                  <a:extLst>
                    <a:ext uri="{9D8B030D-6E8A-4147-A177-3AD203B41FA5}">
                      <a16:colId xmlns:a16="http://schemas.microsoft.com/office/drawing/2014/main" val="2679621658"/>
                    </a:ext>
                  </a:extLst>
                </a:gridCol>
                <a:gridCol w="1167616">
                  <a:extLst>
                    <a:ext uri="{9D8B030D-6E8A-4147-A177-3AD203B41FA5}">
                      <a16:colId xmlns:a16="http://schemas.microsoft.com/office/drawing/2014/main" val="3144806724"/>
                    </a:ext>
                  </a:extLst>
                </a:gridCol>
                <a:gridCol w="1099678">
                  <a:extLst>
                    <a:ext uri="{9D8B030D-6E8A-4147-A177-3AD203B41FA5}">
                      <a16:colId xmlns:a16="http://schemas.microsoft.com/office/drawing/2014/main" val="3597531655"/>
                    </a:ext>
                  </a:extLst>
                </a:gridCol>
              </a:tblGrid>
              <a:tr h="657970">
                <a:tc>
                  <a:txBody>
                    <a:bodyPr/>
                    <a:lstStyle/>
                    <a:p>
                      <a:r>
                        <a:rPr lang="nl-BE" dirty="0"/>
                        <a:t>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(</a:t>
                      </a:r>
                      <a:r>
                        <a:rPr lang="nl-BE" dirty="0" err="1"/>
                        <a:t>sd</a:t>
                      </a:r>
                      <a:r>
                        <a:rPr lang="nl-B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20-50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60-80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80-90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Pc 90-100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923761"/>
                  </a:ext>
                </a:extLst>
              </a:tr>
              <a:tr h="657970">
                <a:tc>
                  <a:txBody>
                    <a:bodyPr/>
                    <a:lstStyle/>
                    <a:p>
                      <a:r>
                        <a:rPr lang="nl-BE" dirty="0"/>
                        <a:t>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43,42 (8,77)*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497002"/>
                  </a:ext>
                </a:extLst>
              </a:tr>
              <a:tr h="657970">
                <a:tc>
                  <a:txBody>
                    <a:bodyPr/>
                    <a:lstStyle/>
                    <a:p>
                      <a:r>
                        <a:rPr lang="nl-BE" dirty="0"/>
                        <a:t>SQD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12,84 (3,89)**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44113"/>
                  </a:ext>
                </a:extLst>
              </a:tr>
              <a:tr h="65797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0-10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10-20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20-40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40-50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50-80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Pc 80-100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79250"/>
                  </a:ext>
                </a:extLst>
              </a:tr>
              <a:tr h="657970">
                <a:tc>
                  <a:txBody>
                    <a:bodyPr/>
                    <a:lstStyle/>
                    <a:p>
                      <a:r>
                        <a:rPr lang="nl-BE" dirty="0"/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74,68 (7,30)†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367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376" y="5271717"/>
            <a:ext cx="83968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*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Marginally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significant </a:t>
            </a:r>
            <a:r>
              <a:rPr lang="nl-BE" sz="1600" i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higher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than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population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mean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nl-BE" sz="1600" i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= .06), **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Significantly</a:t>
            </a:r>
            <a:endParaRPr lang="nl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higher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than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population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mean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, †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Significantly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i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lower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than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population</a:t>
            </a: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mean</a:t>
            </a:r>
            <a:endParaRPr lang="nl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0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F0ED18C-B679-4281-A7C9-CC2221572AE5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7158691" cy="599001"/>
          </a:xfrm>
        </p:spPr>
        <p:txBody>
          <a:bodyPr/>
          <a:lstStyle/>
          <a:p>
            <a:r>
              <a:rPr lang="nl-BE" dirty="0" err="1"/>
              <a:t>Differences</a:t>
            </a:r>
            <a:r>
              <a:rPr lang="nl-BE" dirty="0"/>
              <a:t> non-</a:t>
            </a:r>
            <a:r>
              <a:rPr lang="nl-BE" dirty="0" err="1"/>
              <a:t>kinship</a:t>
            </a:r>
            <a:r>
              <a:rPr lang="nl-BE" dirty="0"/>
              <a:t>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/>
              <a:t>foster</a:t>
            </a:r>
            <a:r>
              <a:rPr lang="nl-BE" dirty="0"/>
              <a:t> care </a:t>
            </a:r>
            <a:r>
              <a:rPr lang="nl-BE" dirty="0" err="1"/>
              <a:t>with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foster</a:t>
            </a:r>
            <a:r>
              <a:rPr lang="nl-BE" dirty="0"/>
              <a:t> care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cultural</a:t>
            </a:r>
            <a:r>
              <a:rPr lang="nl-BE" dirty="0"/>
              <a:t> 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550214" cy="341050"/>
          </a:xfrm>
        </p:spPr>
        <p:txBody>
          <a:bodyPr/>
          <a:lstStyle/>
          <a:p>
            <a:r>
              <a:rPr lang="nl-BE" dirty="0" err="1"/>
              <a:t>Results</a:t>
            </a:r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68081"/>
              </p:ext>
            </p:extLst>
          </p:nvPr>
        </p:nvGraphicFramePr>
        <p:xfrm>
          <a:off x="731836" y="2511429"/>
          <a:ext cx="9428164" cy="294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041">
                  <a:extLst>
                    <a:ext uri="{9D8B030D-6E8A-4147-A177-3AD203B41FA5}">
                      <a16:colId xmlns:a16="http://schemas.microsoft.com/office/drawing/2014/main" val="2784151488"/>
                    </a:ext>
                  </a:extLst>
                </a:gridCol>
                <a:gridCol w="2357041">
                  <a:extLst>
                    <a:ext uri="{9D8B030D-6E8A-4147-A177-3AD203B41FA5}">
                      <a16:colId xmlns:a16="http://schemas.microsoft.com/office/drawing/2014/main" val="2602263635"/>
                    </a:ext>
                  </a:extLst>
                </a:gridCol>
                <a:gridCol w="2357041">
                  <a:extLst>
                    <a:ext uri="{9D8B030D-6E8A-4147-A177-3AD203B41FA5}">
                      <a16:colId xmlns:a16="http://schemas.microsoft.com/office/drawing/2014/main" val="919565939"/>
                    </a:ext>
                  </a:extLst>
                </a:gridCol>
                <a:gridCol w="2357041">
                  <a:extLst>
                    <a:ext uri="{9D8B030D-6E8A-4147-A177-3AD203B41FA5}">
                      <a16:colId xmlns:a16="http://schemas.microsoft.com/office/drawing/2014/main" val="461336792"/>
                    </a:ext>
                  </a:extLst>
                </a:gridCol>
              </a:tblGrid>
              <a:tr h="589162">
                <a:tc>
                  <a:txBody>
                    <a:bodyPr/>
                    <a:lstStyle/>
                    <a:p>
                      <a:r>
                        <a:rPr lang="nl-BE" dirty="0"/>
                        <a:t>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Flemish</a:t>
                      </a:r>
                      <a:r>
                        <a:rPr lang="nl-BE" dirty="0"/>
                        <a:t> non-kin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06028"/>
                  </a:ext>
                </a:extLst>
              </a:tr>
              <a:tr h="589162">
                <a:tc>
                  <a:txBody>
                    <a:bodyPr/>
                    <a:lstStyle/>
                    <a:p>
                      <a:r>
                        <a:rPr lang="nl-BE" dirty="0"/>
                        <a:t>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40.78</a:t>
                      </a:r>
                      <a:r>
                        <a:rPr lang="nl-BE" baseline="0" dirty="0"/>
                        <a:t> (4.21)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45.80 (11.18)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5382"/>
                  </a:ext>
                </a:extLst>
              </a:tr>
              <a:tr h="589162">
                <a:tc>
                  <a:txBody>
                    <a:bodyPr/>
                    <a:lstStyle/>
                    <a:p>
                      <a:r>
                        <a:rPr lang="nl-BE" dirty="0"/>
                        <a:t>SDQ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11.67</a:t>
                      </a:r>
                      <a:r>
                        <a:rPr lang="nl-BE" baseline="0" dirty="0"/>
                        <a:t> (2,78)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13.90</a:t>
                      </a:r>
                      <a:r>
                        <a:rPr lang="nl-BE" baseline="0" dirty="0"/>
                        <a:t> (4.56)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8830"/>
                  </a:ext>
                </a:extLst>
              </a:tr>
              <a:tr h="589162">
                <a:tc>
                  <a:txBody>
                    <a:bodyPr/>
                    <a:lstStyle/>
                    <a:p>
                      <a:r>
                        <a:rPr lang="nl-BE" dirty="0"/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72.22 (6.42)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76.90 (7.65)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03717"/>
                  </a:ext>
                </a:extLst>
              </a:tr>
              <a:tr h="589162">
                <a:tc>
                  <a:txBody>
                    <a:bodyPr/>
                    <a:lstStyle/>
                    <a:p>
                      <a:r>
                        <a:rPr lang="nl-BE" dirty="0"/>
                        <a:t>BIC-Q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13.22</a:t>
                      </a:r>
                      <a:r>
                        <a:rPr lang="nl-BE" baseline="0" dirty="0"/>
                        <a:t> (.97)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11.10 (1.60)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3.45*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762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838" y="5486402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* </a:t>
            </a:r>
            <a:r>
              <a:rPr lang="nl-BE" sz="1400" i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&lt; .05</a:t>
            </a:r>
          </a:p>
        </p:txBody>
      </p:sp>
    </p:spTree>
    <p:extLst>
      <p:ext uri="{BB962C8B-B14F-4D97-AF65-F5344CB8AC3E}">
        <p14:creationId xmlns:p14="http://schemas.microsoft.com/office/powerpoint/2010/main" val="172827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F0ED18C-B679-4281-A7C9-CC2221572AE5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0723961" cy="335852"/>
          </a:xfrm>
        </p:spPr>
        <p:txBody>
          <a:bodyPr/>
          <a:lstStyle/>
          <a:p>
            <a:r>
              <a:rPr lang="en-US" dirty="0"/>
              <a:t>Association Trauma symptoms and behavioral problems with other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550214" cy="341050"/>
          </a:xfrm>
        </p:spPr>
        <p:txBody>
          <a:bodyPr/>
          <a:lstStyle/>
          <a:p>
            <a:r>
              <a:rPr lang="nl-BE" dirty="0" err="1"/>
              <a:t>Results</a:t>
            </a:r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17232"/>
              </p:ext>
            </p:extLst>
          </p:nvPr>
        </p:nvGraphicFramePr>
        <p:xfrm>
          <a:off x="898496" y="1700397"/>
          <a:ext cx="8123331" cy="461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19">
                  <a:extLst>
                    <a:ext uri="{9D8B030D-6E8A-4147-A177-3AD203B41FA5}">
                      <a16:colId xmlns:a16="http://schemas.microsoft.com/office/drawing/2014/main" val="2784151488"/>
                    </a:ext>
                  </a:extLst>
                </a:gridCol>
                <a:gridCol w="1097970">
                  <a:extLst>
                    <a:ext uri="{9D8B030D-6E8A-4147-A177-3AD203B41FA5}">
                      <a16:colId xmlns:a16="http://schemas.microsoft.com/office/drawing/2014/main" val="2602263635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919565939"/>
                    </a:ext>
                  </a:extLst>
                </a:gridCol>
                <a:gridCol w="1945069">
                  <a:extLst>
                    <a:ext uri="{9D8B030D-6E8A-4147-A177-3AD203B41FA5}">
                      <a16:colId xmlns:a16="http://schemas.microsoft.com/office/drawing/2014/main" val="461336792"/>
                    </a:ext>
                  </a:extLst>
                </a:gridCol>
                <a:gridCol w="661369">
                  <a:extLst>
                    <a:ext uri="{9D8B030D-6E8A-4147-A177-3AD203B41FA5}">
                      <a16:colId xmlns:a16="http://schemas.microsoft.com/office/drawing/2014/main" val="2325552392"/>
                    </a:ext>
                  </a:extLst>
                </a:gridCol>
                <a:gridCol w="1110624">
                  <a:extLst>
                    <a:ext uri="{9D8B030D-6E8A-4147-A177-3AD203B41FA5}">
                      <a16:colId xmlns:a16="http://schemas.microsoft.com/office/drawing/2014/main" val="780854920"/>
                    </a:ext>
                  </a:extLst>
                </a:gridCol>
              </a:tblGrid>
              <a:tr h="779873">
                <a:tc>
                  <a:txBody>
                    <a:bodyPr/>
                    <a:lstStyle/>
                    <a:p>
                      <a:r>
                        <a:rPr lang="en-US" noProof="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RATS</a:t>
                      </a:r>
                    </a:p>
                    <a:p>
                      <a:r>
                        <a:rPr lang="en-US" noProof="0" dirty="0"/>
                        <a:t>(r/t (ES))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SDQ</a:t>
                      </a:r>
                    </a:p>
                    <a:p>
                      <a:r>
                        <a:rPr lang="en-US" noProof="0" dirty="0"/>
                        <a:t>(r/t (ES))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RATS</a:t>
                      </a:r>
                    </a:p>
                    <a:p>
                      <a:r>
                        <a:rPr lang="en-US" noProof="0" dirty="0"/>
                        <a:t>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SDQ</a:t>
                      </a:r>
                    </a:p>
                    <a:p>
                      <a:r>
                        <a:rPr lang="en-US" noProof="0" dirty="0"/>
                        <a:t>(r)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06028"/>
                  </a:ext>
                </a:extLst>
              </a:tr>
              <a:tr h="502484">
                <a:tc>
                  <a:txBody>
                    <a:bodyPr/>
                    <a:lstStyle/>
                    <a:p>
                      <a:r>
                        <a:rPr lang="en-US" noProof="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5382"/>
                  </a:ext>
                </a:extLst>
              </a:tr>
              <a:tr h="614701">
                <a:tc>
                  <a:txBody>
                    <a:bodyPr/>
                    <a:lstStyle/>
                    <a:p>
                      <a:r>
                        <a:rPr lang="en-US" noProof="0" dirty="0"/>
                        <a:t>Duration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BIC-Q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8830"/>
                  </a:ext>
                </a:extLst>
              </a:tr>
              <a:tr h="502484">
                <a:tc>
                  <a:txBody>
                    <a:bodyPr/>
                    <a:lstStyle/>
                    <a:p>
                      <a:r>
                        <a:rPr lang="en-US" noProof="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.043 (.10)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.917 (.22)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Contact own 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03717"/>
                  </a:ext>
                </a:extLst>
              </a:tr>
              <a:tr h="545911">
                <a:tc>
                  <a:txBody>
                    <a:bodyPr/>
                    <a:lstStyle/>
                    <a:p>
                      <a:r>
                        <a:rPr lang="en-US" noProof="0" dirty="0"/>
                        <a:t>Contact</a:t>
                      </a:r>
                      <a:r>
                        <a:rPr lang="en-US" baseline="0" noProof="0" dirty="0"/>
                        <a:t> parents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.153 (.04)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1.309 (.30)</a:t>
                      </a:r>
                      <a:r>
                        <a:rPr lang="en-US" baseline="300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Contact other 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76216"/>
                  </a:ext>
                </a:extLst>
              </a:tr>
              <a:tr h="502484">
                <a:tc>
                  <a:txBody>
                    <a:bodyPr/>
                    <a:lstStyle/>
                    <a:p>
                      <a:r>
                        <a:rPr lang="en-US" noProof="0" dirty="0"/>
                        <a:t>Contact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.628 (.15)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.648 (.16)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Contact </a:t>
                      </a:r>
                      <a:r>
                        <a:rPr lang="en-US" noProof="0" dirty="0" err="1"/>
                        <a:t>Belg</a:t>
                      </a:r>
                      <a:r>
                        <a:rPr lang="en-US" noProof="0" dirty="0"/>
                        <a:t> 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56808"/>
                  </a:ext>
                </a:extLst>
              </a:tr>
              <a:tr h="614701">
                <a:tc>
                  <a:txBody>
                    <a:bodyPr/>
                    <a:lstStyle/>
                    <a:p>
                      <a:r>
                        <a:rPr lang="en-US" noProof="0" dirty="0"/>
                        <a:t>Single/Two parent foster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.805 (.19)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.477 (.11)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Cultural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.02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6007"/>
                  </a:ext>
                </a:extLst>
              </a:tr>
              <a:tr h="502484">
                <a:tc>
                  <a:txBody>
                    <a:bodyPr/>
                    <a:lstStyle/>
                    <a:p>
                      <a:r>
                        <a:rPr lang="en-US" noProof="0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.121 (.03)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.083</a:t>
                      </a:r>
                      <a:r>
                        <a:rPr lang="en-US" baseline="0" noProof="0" dirty="0"/>
                        <a:t> (.02)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0502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51982" y="5446643"/>
            <a:ext cx="324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aseline="300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4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Less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sz="14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problems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BE" sz="14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group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without contact </a:t>
            </a:r>
            <a:r>
              <a:rPr lang="nl-BE" sz="14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parents</a:t>
            </a:r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(! n = 2)</a:t>
            </a:r>
          </a:p>
        </p:txBody>
      </p:sp>
    </p:spTree>
    <p:extLst>
      <p:ext uri="{BB962C8B-B14F-4D97-AF65-F5344CB8AC3E}">
        <p14:creationId xmlns:p14="http://schemas.microsoft.com/office/powerpoint/2010/main" val="91458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F0ED18C-B679-4281-A7C9-CC2221572AE5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3389326" cy="335852"/>
          </a:xfrm>
        </p:spPr>
        <p:txBody>
          <a:bodyPr/>
          <a:lstStyle/>
          <a:p>
            <a:r>
              <a:rPr lang="en-US" dirty="0"/>
              <a:t>What about resilience?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5" y="5088838"/>
            <a:ext cx="9387746" cy="288892"/>
          </a:xfrm>
        </p:spPr>
        <p:txBody>
          <a:bodyPr/>
          <a:lstStyle/>
          <a:p>
            <a:r>
              <a:rPr lang="en-US" dirty="0"/>
              <a:t>No differences in behavioral problems or trauma symptoms in children with low (&lt; pc 50) or high (&gt;= pc 50) levels of resilience (t-tests and Mann-Whitney U tests, p &lt; .05)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Correlation of resilience with behavioral problems and trauma symptoms is very small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550214" cy="341050"/>
          </a:xfrm>
        </p:spPr>
        <p:txBody>
          <a:bodyPr/>
          <a:lstStyle/>
          <a:p>
            <a:r>
              <a:rPr lang="nl-BE" dirty="0" err="1"/>
              <a:t>Results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4" y="2054533"/>
            <a:ext cx="4986507" cy="294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81" y="2054534"/>
            <a:ext cx="4988450" cy="2944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2194" y="1697005"/>
            <a:ext cx="232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Trauma </a:t>
            </a:r>
            <a:r>
              <a:rPr lang="nl-BE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symptoms</a:t>
            </a:r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5191" y="1706287"/>
            <a:ext cx="255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Behavioral</a:t>
            </a:r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BE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problems</a:t>
            </a:r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Context</a:t>
            </a:r>
          </a:p>
          <a:p>
            <a:pPr>
              <a:spcAft>
                <a:spcPts val="0"/>
              </a:spcAft>
            </a:pPr>
            <a:r>
              <a:rPr lang="en-US" b="1" dirty="0"/>
              <a:t>Well-being of unaccompanied minor refugees</a:t>
            </a:r>
          </a:p>
          <a:p>
            <a:pPr>
              <a:spcAft>
                <a:spcPts val="0"/>
              </a:spcAft>
            </a:pPr>
            <a:r>
              <a:rPr lang="en-US" b="1" dirty="0"/>
              <a:t>The concept of resilience and resilience in unaccompanied minor refugees</a:t>
            </a:r>
          </a:p>
          <a:p>
            <a:pPr>
              <a:spcAft>
                <a:spcPts val="0"/>
              </a:spcAft>
            </a:pPr>
            <a:r>
              <a:rPr lang="en-US" b="1" dirty="0"/>
              <a:t>Research questions</a:t>
            </a:r>
            <a:endParaRPr lang="en-US" dirty="0"/>
          </a:p>
          <a:p>
            <a:pPr marL="11113" lvl="1" indent="0">
              <a:buNone/>
            </a:pPr>
            <a:r>
              <a:rPr lang="en-US" sz="1600" b="1" dirty="0"/>
              <a:t>Research methods</a:t>
            </a:r>
            <a:endParaRPr lang="en-US" sz="1600" dirty="0"/>
          </a:p>
          <a:p>
            <a:pPr lvl="1"/>
            <a:r>
              <a:rPr lang="en-US" dirty="0"/>
              <a:t>Procedure</a:t>
            </a:r>
          </a:p>
          <a:p>
            <a:pPr lvl="1"/>
            <a:r>
              <a:rPr lang="en-US" dirty="0"/>
              <a:t>Measures</a:t>
            </a:r>
          </a:p>
          <a:p>
            <a:pPr lvl="1"/>
            <a:r>
              <a:rPr lang="en-US" dirty="0"/>
              <a:t>Participants</a:t>
            </a:r>
          </a:p>
          <a:p>
            <a:pPr marL="11113" lvl="1" indent="0">
              <a:buNone/>
            </a:pPr>
            <a:r>
              <a:rPr lang="en-US" sz="1600" b="1" dirty="0"/>
              <a:t>Results</a:t>
            </a:r>
            <a:endParaRPr lang="en-US" dirty="0"/>
          </a:p>
          <a:p>
            <a:pPr marL="11113" lvl="1" indent="0">
              <a:buNone/>
            </a:pPr>
            <a:r>
              <a:rPr lang="en-US" sz="1600" b="1" dirty="0"/>
              <a:t>Conclusions and discussion</a:t>
            </a:r>
          </a:p>
          <a:p>
            <a:pPr marL="11113" lvl="1" indent="0">
              <a:buNone/>
            </a:pPr>
            <a:r>
              <a:rPr lang="en-US" sz="1600" b="1" dirty="0"/>
              <a:t>Limitations</a:t>
            </a:r>
          </a:p>
          <a:p>
            <a:pPr marL="11113" lvl="1" indent="0">
              <a:buNone/>
            </a:pPr>
            <a:r>
              <a:rPr lang="en-US" sz="1600" b="1" dirty="0"/>
              <a:t>Recommendations</a:t>
            </a:r>
          </a:p>
          <a:p>
            <a:pPr marL="11113" lvl="1" indent="0">
              <a:buNone/>
            </a:pPr>
            <a:endParaRPr lang="en-US" dirty="0"/>
          </a:p>
          <a:p>
            <a:pPr marL="111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47421" cy="341050"/>
          </a:xfrm>
        </p:spPr>
        <p:txBody>
          <a:bodyPr/>
          <a:lstStyle/>
          <a:p>
            <a:r>
              <a:rPr lang="nl-B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1286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How do UMR develop in Flemish foster care? We found that</a:t>
            </a:r>
            <a:endParaRPr lang="en-US" dirty="0"/>
          </a:p>
          <a:p>
            <a:pPr lvl="1"/>
            <a:r>
              <a:rPr lang="en-US" dirty="0"/>
              <a:t>UMR have significantly more behavioral problems than the norm group</a:t>
            </a:r>
          </a:p>
          <a:p>
            <a:pPr lvl="1"/>
            <a:r>
              <a:rPr lang="en-US" dirty="0"/>
              <a:t>3 UMR had clinical scores and 1 had borderline scores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UMR have marginally significant more trauma symptoms than the norm group</a:t>
            </a:r>
          </a:p>
          <a:p>
            <a:pPr lvl="1"/>
            <a:r>
              <a:rPr lang="en-US" dirty="0"/>
              <a:t>1 UMR had clinical scores and 4 had borderline scores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UMR in foster care have significantly less resilience than the norm group</a:t>
            </a:r>
          </a:p>
          <a:p>
            <a:pPr lvl="1"/>
            <a:r>
              <a:rPr lang="en-US" dirty="0"/>
              <a:t>5 UMR had clinical scores and 2 had borderline scores</a:t>
            </a:r>
          </a:p>
          <a:p>
            <a:pPr lvl="1"/>
            <a:endParaRPr lang="en-US" dirty="0"/>
          </a:p>
          <a:p>
            <a:pPr marL="11113" lvl="1" indent="0">
              <a:buNone/>
            </a:pPr>
            <a:r>
              <a:rPr lang="en-US" b="1" dirty="0">
                <a:sym typeface="Symbol" panose="05050102010706020507" pitchFamily="18" charset="2"/>
              </a:rPr>
              <a:t> The development of UMR is problematic. When the cut-off of pc 60 is considered, 13 of 19 UMR have trauma symptoms</a:t>
            </a:r>
            <a:endParaRPr lang="en-US" dirty="0"/>
          </a:p>
          <a:p>
            <a:pPr marL="1111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4906518" cy="341050"/>
          </a:xfrm>
        </p:spPr>
        <p:txBody>
          <a:bodyPr/>
          <a:lstStyle/>
          <a:p>
            <a:r>
              <a:rPr lang="nl-BE" dirty="0" err="1"/>
              <a:t>Conclusion</a:t>
            </a:r>
            <a:r>
              <a:rPr lang="nl-BE" dirty="0"/>
              <a:t> and </a:t>
            </a:r>
            <a:r>
              <a:rPr lang="nl-BE" dirty="0" err="1"/>
              <a:t>discussion</a:t>
            </a:r>
            <a:endParaRPr lang="nl-BE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5071581" cy="335852"/>
          </a:xfrm>
        </p:spPr>
        <p:txBody>
          <a:bodyPr/>
          <a:lstStyle/>
          <a:p>
            <a:r>
              <a:rPr lang="en-GB" dirty="0"/>
              <a:t>Answers on research questions (1)</a:t>
            </a:r>
          </a:p>
        </p:txBody>
      </p:sp>
    </p:spTree>
    <p:extLst>
      <p:ext uri="{BB962C8B-B14F-4D97-AF65-F5344CB8AC3E}">
        <p14:creationId xmlns:p14="http://schemas.microsoft.com/office/powerpoint/2010/main" val="3295601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b="1" dirty="0"/>
              <a:t>Staying in a foster family from the same culture</a:t>
            </a:r>
            <a:r>
              <a:rPr lang="en-US" b="1" dirty="0">
                <a:solidFill>
                  <a:srgbClr val="FF5000"/>
                </a:solidFill>
              </a:rPr>
              <a:t> </a:t>
            </a:r>
            <a:r>
              <a:rPr lang="en-US" b="1" dirty="0"/>
              <a:t>was not a protective factor. Children in a foster family from the same culture did </a:t>
            </a:r>
          </a:p>
          <a:p>
            <a:pPr lvl="1"/>
            <a:r>
              <a:rPr lang="en-US" dirty="0"/>
              <a:t>NOT have less behavioral problems</a:t>
            </a:r>
          </a:p>
          <a:p>
            <a:pPr lvl="1"/>
            <a:r>
              <a:rPr lang="en-US" dirty="0"/>
              <a:t>NOT have less trauma symptoms</a:t>
            </a:r>
          </a:p>
          <a:p>
            <a:pPr lvl="1"/>
            <a:r>
              <a:rPr lang="en-US" dirty="0"/>
              <a:t>NOT have more resilience</a:t>
            </a:r>
            <a:endParaRPr lang="en-US" b="1" dirty="0"/>
          </a:p>
          <a:p>
            <a:pPr marL="11113" lvl="1" indent="0">
              <a:buNone/>
            </a:pPr>
            <a:r>
              <a:rPr lang="en-US" b="1" dirty="0"/>
              <a:t>Resilience was NOT associated with positive development (behavioral problems or trauma symptoms).</a:t>
            </a:r>
          </a:p>
          <a:p>
            <a:pPr marL="11113" lvl="1" indent="0">
              <a:buNone/>
            </a:pPr>
            <a:r>
              <a:rPr lang="en-US" b="1" dirty="0"/>
              <a:t>Resilience as a personality characteristic was not moderating </a:t>
            </a:r>
            <a:r>
              <a:rPr lang="en-US" b="1"/>
              <a:t>positive adaptation</a:t>
            </a:r>
            <a:endParaRPr lang="en-US" dirty="0"/>
          </a:p>
          <a:p>
            <a:pPr marL="11113" lvl="1" indent="0">
              <a:buNone/>
            </a:pPr>
            <a:r>
              <a:rPr lang="en-US" b="1" dirty="0"/>
              <a:t>Problems were not associated with duration of placement, suggesting that problems do not decrease over time</a:t>
            </a:r>
          </a:p>
          <a:p>
            <a:pPr marL="11113" lvl="1" indent="0">
              <a:buNone/>
            </a:pPr>
            <a:r>
              <a:rPr lang="en-US" b="1" dirty="0"/>
              <a:t>Foster families from the same culture had a LOWER educational quality compared to autochthonous foster families</a:t>
            </a:r>
          </a:p>
          <a:p>
            <a:pPr marL="11113" lvl="1" indent="0">
              <a:buNone/>
            </a:pPr>
            <a:r>
              <a:rPr lang="en-US" b="1" dirty="0"/>
              <a:t>Level of trauma symptoms and behavioral problems was not associated with educational quality</a:t>
            </a:r>
            <a:endParaRPr lang="en-US" dirty="0"/>
          </a:p>
          <a:p>
            <a:pPr marL="1111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4906518" cy="341050"/>
          </a:xfrm>
        </p:spPr>
        <p:txBody>
          <a:bodyPr/>
          <a:lstStyle/>
          <a:p>
            <a:r>
              <a:rPr lang="nl-BE" dirty="0" err="1"/>
              <a:t>Conclusion</a:t>
            </a:r>
            <a:r>
              <a:rPr lang="nl-BE" dirty="0"/>
              <a:t> and </a:t>
            </a:r>
            <a:r>
              <a:rPr lang="nl-BE" dirty="0" err="1"/>
              <a:t>discussion</a:t>
            </a:r>
            <a:endParaRPr lang="nl-BE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5071581" cy="335852"/>
          </a:xfrm>
        </p:spPr>
        <p:txBody>
          <a:bodyPr/>
          <a:lstStyle/>
          <a:p>
            <a:r>
              <a:rPr lang="en-GB" dirty="0"/>
              <a:t>Answers on research questions (2)</a:t>
            </a:r>
          </a:p>
        </p:txBody>
      </p:sp>
    </p:spTree>
    <p:extLst>
      <p:ext uri="{BB962C8B-B14F-4D97-AF65-F5344CB8AC3E}">
        <p14:creationId xmlns:p14="http://schemas.microsoft.com/office/powerpoint/2010/main" val="401250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b="1" dirty="0"/>
              <a:t>Social contact with all cultures (own, other non-Belgian, and Belgian) and all sorts of persons (youngsters and adults) was positively associated with less trauma symptoms</a:t>
            </a:r>
          </a:p>
          <a:p>
            <a:pPr lvl="1"/>
            <a:r>
              <a:rPr lang="en-US" dirty="0"/>
              <a:t>Social contact protects against trauma or social contact heals trauma</a:t>
            </a:r>
          </a:p>
          <a:p>
            <a:pPr lvl="1"/>
            <a:r>
              <a:rPr lang="en-US" dirty="0"/>
              <a:t>Youngsters with many trauma symptoms avoid social contact</a:t>
            </a:r>
          </a:p>
          <a:p>
            <a:pPr marL="11113" lvl="1" indent="0">
              <a:buNone/>
            </a:pPr>
            <a:r>
              <a:rPr lang="en-US" b="1" dirty="0"/>
              <a:t>Social contact with autochthonous persons (Belgian) was positively associated with less behavioral problems. May be the result of a better integration</a:t>
            </a:r>
          </a:p>
          <a:p>
            <a:pPr lvl="1"/>
            <a:r>
              <a:rPr lang="en-US" dirty="0"/>
              <a:t>Social contact with autochthonous persons/integration protects against behavioral problems or social contact decreases the level of behavioral problems</a:t>
            </a:r>
          </a:p>
          <a:p>
            <a:pPr lvl="1"/>
            <a:r>
              <a:rPr lang="en-US" dirty="0"/>
              <a:t>Youngsters with many behavioral problems have much conflict with autochthonous persons, resulting in less social contact or worse integration</a:t>
            </a:r>
          </a:p>
          <a:p>
            <a:pPr marL="11113" lvl="1" indent="0">
              <a:buNone/>
            </a:pPr>
            <a:endParaRPr lang="en-US" dirty="0"/>
          </a:p>
          <a:p>
            <a:pPr marL="1111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4906518" cy="341050"/>
          </a:xfrm>
        </p:spPr>
        <p:txBody>
          <a:bodyPr/>
          <a:lstStyle/>
          <a:p>
            <a:r>
              <a:rPr lang="nl-BE" dirty="0" err="1"/>
              <a:t>Conclusion</a:t>
            </a:r>
            <a:r>
              <a:rPr lang="nl-BE" dirty="0"/>
              <a:t> and </a:t>
            </a:r>
            <a:r>
              <a:rPr lang="nl-BE" dirty="0" err="1"/>
              <a:t>discussion</a:t>
            </a:r>
            <a:endParaRPr lang="nl-BE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5071581" cy="335852"/>
          </a:xfrm>
        </p:spPr>
        <p:txBody>
          <a:bodyPr/>
          <a:lstStyle/>
          <a:p>
            <a:r>
              <a:rPr lang="en-GB" dirty="0"/>
              <a:t>Answers on research questions (3)</a:t>
            </a:r>
          </a:p>
        </p:txBody>
      </p:sp>
    </p:spTree>
    <p:extLst>
      <p:ext uri="{BB962C8B-B14F-4D97-AF65-F5344CB8AC3E}">
        <p14:creationId xmlns:p14="http://schemas.microsoft.com/office/powerpoint/2010/main" val="222507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sz="1600" b="1" dirty="0"/>
              <a:t>The needed multiple consents resulted in a small sample which </a:t>
            </a:r>
          </a:p>
          <a:p>
            <a:pPr lvl="1"/>
            <a:r>
              <a:rPr lang="en-US" dirty="0"/>
              <a:t>Questions generalization</a:t>
            </a:r>
          </a:p>
          <a:p>
            <a:pPr lvl="1"/>
            <a:r>
              <a:rPr lang="en-US" dirty="0"/>
              <a:t>Reduced statistical power increasing the risk of type-II error (not rejecting the null-hypothesis while it should)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b="1" dirty="0"/>
              <a:t>All questionnaires were in Dutch and some of the youngsters had limited understanding of Dutch (although a researcher was present to offer help if needed)</a:t>
            </a:r>
          </a:p>
          <a:p>
            <a:pPr>
              <a:spcAft>
                <a:spcPts val="0"/>
              </a:spcAft>
            </a:pPr>
            <a:r>
              <a:rPr lang="en-US" b="1" dirty="0"/>
              <a:t>The presence of the researcher could have lead to social desirable answers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2162562" cy="341050"/>
          </a:xfrm>
        </p:spPr>
        <p:txBody>
          <a:bodyPr/>
          <a:lstStyle/>
          <a:p>
            <a:r>
              <a:rPr lang="nl-BE" dirty="0" err="1"/>
              <a:t>Limitations</a:t>
            </a:r>
            <a:endParaRPr lang="nl-BE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229443" y="-2"/>
            <a:ext cx="15834486" cy="6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9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  <a:fld id="{C82A3D09-A768-4BEE-B360-674256921CFF}" type="datetime1">
              <a:rPr lang="nl-NL" smtClean="0"/>
              <a:pPr/>
              <a:t>1-7-2019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5" y="1820707"/>
            <a:ext cx="9387746" cy="4126939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800" b="1" dirty="0"/>
              <a:t>UMR are at risk for trauma symptoms and behavioral problems. Screening and assessment is recommended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Trauma symptoms will probably do not decrease over time, so treatment may be needed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UMR are NOT preferably placed in a foster family of the same cultural background of the UMR, as these do not protect against trauma or behavioral problems and educational quality is worse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Social contact may help decrease trauma symptoms. Facilitating contacts with persons the UMR feels connected to is recommended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Integration and contacts with autochthonous persons may help decrease trauma and behavioral problems. Activities promoting integration such as school, leisure activities is recommended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Resilience is not granted, so interventions promoting resilience may be needed. Social contact and integration do also promote resilience.</a:t>
            </a:r>
          </a:p>
          <a:p>
            <a:pPr>
              <a:spcAft>
                <a:spcPts val="0"/>
              </a:spcAft>
            </a:pPr>
            <a:endParaRPr lang="en-US" sz="1800" b="1" dirty="0"/>
          </a:p>
          <a:p>
            <a:pPr>
              <a:spcAft>
                <a:spcPts val="0"/>
              </a:spcAft>
            </a:pPr>
            <a:endParaRPr lang="en-US" dirty="0"/>
          </a:p>
          <a:p>
            <a:pPr marL="111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7" y="711463"/>
            <a:ext cx="3249910" cy="341050"/>
          </a:xfrm>
        </p:spPr>
        <p:txBody>
          <a:bodyPr/>
          <a:lstStyle/>
          <a:p>
            <a:r>
              <a:rPr lang="nl-BE" dirty="0" err="1"/>
              <a:t>recommendations</a:t>
            </a:r>
            <a:endParaRPr lang="nl-BE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229443" y="-2"/>
            <a:ext cx="15834486" cy="6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86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1400" b="1" dirty="0"/>
          </a:p>
        </p:txBody>
      </p:sp>
      <p:sp>
        <p:nvSpPr>
          <p:cNvPr id="28" name="Titel 27"/>
          <p:cNvSpPr>
            <a:spLocks noGrp="1"/>
          </p:cNvSpPr>
          <p:nvPr>
            <p:ph type="title"/>
          </p:nvPr>
        </p:nvSpPr>
        <p:spPr>
          <a:xfrm>
            <a:off x="731838" y="711463"/>
            <a:ext cx="2152366" cy="34105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7404846" y="2204186"/>
            <a:ext cx="4193602" cy="1446070"/>
            <a:chOff x="0" y="2339828"/>
            <a:chExt cx="3393649" cy="1170224"/>
          </a:xfrm>
          <a:solidFill>
            <a:srgbClr val="00329F"/>
          </a:solidFill>
        </p:grpSpPr>
        <p:sp>
          <p:nvSpPr>
            <p:cNvPr id="4" name="Rechthoek 3"/>
            <p:cNvSpPr/>
            <p:nvPr/>
          </p:nvSpPr>
          <p:spPr>
            <a:xfrm>
              <a:off x="0" y="2339828"/>
              <a:ext cx="3393649" cy="1170224"/>
            </a:xfrm>
            <a:prstGeom prst="rect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0" name="Tijdelijke aanduiding voor tekst 17"/>
            <p:cNvSpPr txBox="1">
              <a:spLocks/>
            </p:cNvSpPr>
            <p:nvPr/>
          </p:nvSpPr>
          <p:spPr>
            <a:xfrm rot="10800000">
              <a:off x="2950589" y="2339828"/>
              <a:ext cx="443059" cy="1150314"/>
            </a:xfrm>
            <a:prstGeom prst="rtTriangle">
              <a:avLst/>
            </a:prstGeom>
            <a:grpFill/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4" name="Tijdelijke aanduiding voor tekst 17"/>
          <p:cNvSpPr txBox="1">
            <a:spLocks/>
          </p:cNvSpPr>
          <p:nvPr/>
        </p:nvSpPr>
        <p:spPr>
          <a:xfrm rot="10800000">
            <a:off x="11037306" y="2204185"/>
            <a:ext cx="556974" cy="1446071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7" name="Tijdelijke aanduiding voor afbeelding 1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 b="9832"/>
          <a:stretch/>
        </p:blipFill>
        <p:spPr>
          <a:xfrm>
            <a:off x="7404847" y="0"/>
            <a:ext cx="4177553" cy="2131449"/>
          </a:xfrm>
        </p:spPr>
      </p:pic>
      <p:pic>
        <p:nvPicPr>
          <p:cNvPr id="18" name="Tijdelijke aanduiding voor afbeelding 2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 b="14780"/>
          <a:stretch>
            <a:fillRect/>
          </a:stretch>
        </p:blipFill>
        <p:spPr>
          <a:xfrm>
            <a:off x="7404846" y="3719886"/>
            <a:ext cx="4177553" cy="2241177"/>
          </a:xfrm>
        </p:spPr>
      </p:pic>
      <p:pic>
        <p:nvPicPr>
          <p:cNvPr id="15" name="Afbeelding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7" y="2345552"/>
            <a:ext cx="3505161" cy="11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588065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Each day more than 8 unaccompanied minor refugees (UMR) arrive in Belgium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The number UMR that ask for asylum is high: </a:t>
            </a:r>
          </a:p>
          <a:p>
            <a:pPr lvl="1"/>
            <a:r>
              <a:rPr lang="en-US" dirty="0"/>
              <a:t>2014: 804</a:t>
            </a:r>
          </a:p>
          <a:p>
            <a:pPr lvl="1"/>
            <a:r>
              <a:rPr lang="en-US" sz="1400" dirty="0"/>
              <a:t>2015: 2548</a:t>
            </a:r>
          </a:p>
          <a:p>
            <a:pPr lvl="1"/>
            <a:r>
              <a:rPr lang="en-US" dirty="0"/>
              <a:t>2016: 1021 </a:t>
            </a:r>
            <a:endParaRPr lang="en-US" sz="1400" dirty="0"/>
          </a:p>
          <a:p>
            <a:pPr>
              <a:spcAft>
                <a:spcPts val="0"/>
              </a:spcAft>
            </a:pPr>
            <a:r>
              <a:rPr lang="en-US" sz="1400" b="1" dirty="0"/>
              <a:t>Unaccompanied minor refugees are:</a:t>
            </a:r>
          </a:p>
          <a:p>
            <a:pPr lvl="1"/>
            <a:r>
              <a:rPr lang="en-US" dirty="0"/>
              <a:t>Minors (&lt; 18 years)</a:t>
            </a:r>
          </a:p>
          <a:p>
            <a:pPr lvl="1"/>
            <a:r>
              <a:rPr lang="en-US" dirty="0"/>
              <a:t>Not accompanied by someone who exercises parental authority or guardianship</a:t>
            </a:r>
          </a:p>
          <a:p>
            <a:pPr lvl="1"/>
            <a:r>
              <a:rPr lang="en-US" dirty="0"/>
              <a:t>Is citizen of non-EER country</a:t>
            </a:r>
          </a:p>
          <a:p>
            <a:pPr lvl="1"/>
            <a:r>
              <a:rPr lang="en-US" dirty="0"/>
              <a:t>In addition:</a:t>
            </a:r>
          </a:p>
          <a:p>
            <a:pPr lvl="2"/>
            <a:r>
              <a:rPr lang="en-US" dirty="0"/>
              <a:t>Have applied for asylum</a:t>
            </a:r>
          </a:p>
          <a:p>
            <a:pPr lvl="2"/>
            <a:r>
              <a:rPr lang="en-US" dirty="0"/>
              <a:t>Stay unauthorized in the country</a:t>
            </a:r>
          </a:p>
          <a:p>
            <a:pPr lvl="1"/>
            <a:r>
              <a:rPr lang="en-US" dirty="0"/>
              <a:t>Custody Agency (</a:t>
            </a:r>
            <a:r>
              <a:rPr lang="en-US" dirty="0" err="1"/>
              <a:t>dienst</a:t>
            </a:r>
            <a:r>
              <a:rPr lang="en-US" dirty="0"/>
              <a:t> </a:t>
            </a:r>
            <a:r>
              <a:rPr lang="en-US" dirty="0" err="1"/>
              <a:t>Voogdij</a:t>
            </a:r>
            <a:r>
              <a:rPr lang="en-US" dirty="0"/>
              <a:t>) has identified the minor as UMR</a:t>
            </a:r>
          </a:p>
          <a:p>
            <a:pPr lvl="1"/>
            <a:r>
              <a:rPr lang="en-US" dirty="0"/>
              <a:t>Some UMR do not apply for asylum. Their number is unknown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UMR are increasingly cared for in Foster Care in Flanders</a:t>
            </a:r>
          </a:p>
          <a:p>
            <a:pPr lvl="1"/>
            <a:r>
              <a:rPr lang="en-US" dirty="0"/>
              <a:t>However, only a small proportion (331 of 1920 or 17,2% in 2017)</a:t>
            </a:r>
          </a:p>
          <a:p>
            <a:pPr lvl="1"/>
            <a:r>
              <a:rPr lang="en-US" dirty="0"/>
              <a:t>74 UMR in NON-kinship foster care (having sometimes the same cultural background) and 257 in kinship foster care families that have the same cultural background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29787" cy="341050"/>
          </a:xfrm>
        </p:spPr>
        <p:txBody>
          <a:bodyPr/>
          <a:lstStyle/>
          <a:p>
            <a:r>
              <a:rPr lang="fr-BE" dirty="0" err="1"/>
              <a:t>Context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153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588065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Tasks of the Custody Agency (</a:t>
            </a:r>
            <a:r>
              <a:rPr lang="en-US" sz="1400" b="1" dirty="0" err="1"/>
              <a:t>dienst</a:t>
            </a:r>
            <a:r>
              <a:rPr lang="en-US" sz="1400" b="1" dirty="0"/>
              <a:t> </a:t>
            </a:r>
            <a:r>
              <a:rPr lang="en-US" sz="1400" b="1" dirty="0" err="1"/>
              <a:t>Voogdij</a:t>
            </a:r>
            <a:r>
              <a:rPr lang="en-US" sz="1400" b="1" dirty="0"/>
              <a:t>) </a:t>
            </a:r>
          </a:p>
          <a:p>
            <a:pPr lvl="1"/>
            <a:r>
              <a:rPr lang="en-US" dirty="0"/>
              <a:t>Belongs to the Federal Agency Justice</a:t>
            </a:r>
          </a:p>
          <a:p>
            <a:pPr lvl="1"/>
            <a:r>
              <a:rPr lang="en-US" dirty="0"/>
              <a:t>Takes the child in het custody</a:t>
            </a:r>
            <a:endParaRPr lang="en-US" sz="1400" dirty="0"/>
          </a:p>
          <a:p>
            <a:pPr lvl="1"/>
            <a:r>
              <a:rPr lang="en-US" sz="1400" dirty="0"/>
              <a:t>Identifies the child as an URM</a:t>
            </a:r>
          </a:p>
          <a:p>
            <a:pPr lvl="1"/>
            <a:r>
              <a:rPr lang="en-US" dirty="0"/>
              <a:t>Appoints a guardian</a:t>
            </a:r>
          </a:p>
          <a:p>
            <a:pPr lvl="1"/>
            <a:r>
              <a:rPr lang="en-US" sz="1400" dirty="0"/>
              <a:t>Coordinates several services taking care of the URM</a:t>
            </a:r>
          </a:p>
          <a:p>
            <a:pPr lvl="1"/>
            <a:r>
              <a:rPr lang="en-US" sz="1400" dirty="0"/>
              <a:t>Responsible for a long lasting solution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Tasks of guardian</a:t>
            </a:r>
          </a:p>
          <a:p>
            <a:pPr lvl="1"/>
            <a:r>
              <a:rPr lang="en-US" dirty="0"/>
              <a:t>Representing the URM</a:t>
            </a:r>
          </a:p>
          <a:p>
            <a:pPr lvl="1"/>
            <a:r>
              <a:rPr lang="en-US" dirty="0"/>
              <a:t>Support the URM during all kinds of procedures</a:t>
            </a:r>
          </a:p>
          <a:p>
            <a:pPr lvl="1"/>
            <a:r>
              <a:rPr lang="en-US" dirty="0"/>
              <a:t>Seeking support from an attorney</a:t>
            </a:r>
          </a:p>
          <a:p>
            <a:pPr lvl="1"/>
            <a:r>
              <a:rPr lang="en-US" dirty="0"/>
              <a:t>In addition:</a:t>
            </a:r>
          </a:p>
          <a:p>
            <a:pPr lvl="2"/>
            <a:r>
              <a:rPr lang="en-US" dirty="0"/>
              <a:t>Responsible for education, psychological support, medical care and housing</a:t>
            </a:r>
          </a:p>
          <a:p>
            <a:pPr lvl="2"/>
            <a:r>
              <a:rPr lang="en-US" dirty="0"/>
              <a:t>Responsible for the living context: foster care, residential care</a:t>
            </a:r>
          </a:p>
          <a:p>
            <a:pPr lvl="2"/>
            <a:r>
              <a:rPr lang="en-US" dirty="0"/>
              <a:t>Protecting political, cultural and religious rights</a:t>
            </a:r>
          </a:p>
          <a:p>
            <a:pPr lvl="2"/>
            <a:r>
              <a:rPr lang="en-US" dirty="0"/>
              <a:t>Administer money and goods of URM</a:t>
            </a:r>
          </a:p>
          <a:p>
            <a:pPr lvl="2"/>
            <a:r>
              <a:rPr lang="en-US" dirty="0"/>
              <a:t>Looking for lasting situation (for example looking for birth parents)</a:t>
            </a:r>
          </a:p>
          <a:p>
            <a:pPr lvl="2"/>
            <a:r>
              <a:rPr lang="en-US" dirty="0"/>
              <a:t>Reporting to Juvenile Court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29787" cy="341050"/>
          </a:xfrm>
        </p:spPr>
        <p:txBody>
          <a:bodyPr/>
          <a:lstStyle/>
          <a:p>
            <a:r>
              <a:rPr lang="fr-BE" dirty="0" err="1"/>
              <a:t>Context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381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58806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URM are entitled to extra protection </a:t>
            </a:r>
          </a:p>
          <a:p>
            <a:pPr lvl="1"/>
            <a:r>
              <a:rPr lang="en-US" dirty="0"/>
              <a:t>Extra protection is offered by exceptional residence procedure</a:t>
            </a:r>
          </a:p>
          <a:p>
            <a:pPr lvl="1"/>
            <a:r>
              <a:rPr lang="en-US" dirty="0"/>
              <a:t>Aim of the exceptional residence procedure is looking for long lasting solution</a:t>
            </a:r>
          </a:p>
          <a:p>
            <a:pPr lvl="2"/>
            <a:r>
              <a:rPr lang="en-US" dirty="0"/>
              <a:t>Return to birth parents in the country where they stay legally</a:t>
            </a:r>
          </a:p>
          <a:p>
            <a:pPr lvl="2"/>
            <a:r>
              <a:rPr lang="en-US" dirty="0"/>
              <a:t>Return to country where the URM can stay legally</a:t>
            </a:r>
          </a:p>
          <a:p>
            <a:pPr lvl="2"/>
            <a:r>
              <a:rPr lang="en-US" dirty="0"/>
              <a:t>Permission to stay in Belgium</a:t>
            </a:r>
          </a:p>
          <a:p>
            <a:pPr lvl="1"/>
            <a:r>
              <a:rPr lang="en-US" dirty="0"/>
              <a:t>During the period of the exceptional residence procedure, the URM receives residence permit</a:t>
            </a:r>
          </a:p>
          <a:p>
            <a:pPr lvl="2"/>
            <a:r>
              <a:rPr lang="en-US" dirty="0"/>
              <a:t>Provisional residence stay (attestation of </a:t>
            </a:r>
            <a:r>
              <a:rPr lang="en-US" dirty="0" err="1"/>
              <a:t>immatriculation</a:t>
            </a:r>
            <a:r>
              <a:rPr lang="en-US" dirty="0"/>
              <a:t>; attest van </a:t>
            </a:r>
            <a:r>
              <a:rPr lang="en-US" dirty="0" err="1"/>
              <a:t>immatriculatie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long lasting solution is Belgium, the URM receives a temporary authorization of stay (3 years; after 3 years right of stay of unlimited duration)</a:t>
            </a:r>
            <a:endParaRPr lang="en-US" sz="1400" dirty="0"/>
          </a:p>
          <a:p>
            <a:pPr>
              <a:spcAft>
                <a:spcPts val="0"/>
              </a:spcAft>
            </a:pPr>
            <a:r>
              <a:rPr lang="en-US" sz="1400" b="1" dirty="0"/>
              <a:t>Other residence procedures</a:t>
            </a:r>
          </a:p>
          <a:p>
            <a:pPr lvl="1"/>
            <a:r>
              <a:rPr lang="en-US" dirty="0"/>
              <a:t>Seeking asylum</a:t>
            </a:r>
          </a:p>
          <a:p>
            <a:pPr lvl="1"/>
            <a:r>
              <a:rPr lang="en-US" dirty="0"/>
              <a:t>Victim of traffic of humans</a:t>
            </a:r>
          </a:p>
          <a:p>
            <a:pPr lvl="1"/>
            <a:r>
              <a:rPr lang="en-US" dirty="0"/>
              <a:t>Humanitarian regularization</a:t>
            </a:r>
          </a:p>
          <a:p>
            <a:pPr lvl="1"/>
            <a:r>
              <a:rPr lang="en-US" dirty="0"/>
              <a:t>Medical regularization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29787" cy="341050"/>
          </a:xfrm>
        </p:spPr>
        <p:txBody>
          <a:bodyPr/>
          <a:lstStyle/>
          <a:p>
            <a:r>
              <a:rPr lang="fr-BE" dirty="0" err="1"/>
              <a:t>Context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8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58806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Phases of stay </a:t>
            </a:r>
          </a:p>
          <a:p>
            <a:pPr lvl="1"/>
            <a:r>
              <a:rPr lang="en-US" dirty="0"/>
              <a:t>At arrival: stay in observation and orientation Centre (max 4 weeks) with main goal the identification of the URM as URM</a:t>
            </a:r>
          </a:p>
          <a:p>
            <a:pPr lvl="1"/>
            <a:r>
              <a:rPr lang="en-US" dirty="0"/>
              <a:t>Relocated to collective shelter during provisional stay</a:t>
            </a:r>
          </a:p>
          <a:p>
            <a:pPr lvl="1"/>
            <a:r>
              <a:rPr lang="en-US" dirty="0"/>
              <a:t>If long lasting solution is Belgium </a:t>
            </a:r>
          </a:p>
          <a:p>
            <a:pPr lvl="2"/>
            <a:r>
              <a:rPr lang="en-US" dirty="0"/>
              <a:t>Living independently</a:t>
            </a:r>
          </a:p>
          <a:p>
            <a:pPr lvl="2"/>
            <a:r>
              <a:rPr lang="en-US" dirty="0"/>
              <a:t>Living in collective local initiatives</a:t>
            </a:r>
          </a:p>
          <a:p>
            <a:pPr lvl="2"/>
            <a:r>
              <a:rPr lang="en-US" dirty="0"/>
              <a:t>Living in a foster family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29787" cy="341050"/>
          </a:xfrm>
        </p:spPr>
        <p:txBody>
          <a:bodyPr/>
          <a:lstStyle/>
          <a:p>
            <a:r>
              <a:rPr lang="fr-BE" dirty="0" err="1"/>
              <a:t>Context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16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6"/>
            <a:ext cx="10004051" cy="4556097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Well-being is determined by events: pre-migration, migration and post-migration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Pre-migration</a:t>
            </a:r>
          </a:p>
          <a:p>
            <a:pPr lvl="1"/>
            <a:r>
              <a:rPr lang="en-US" dirty="0"/>
              <a:t>Loss of beloved, loss of family, life-threatening events, exposure to war, torture, …</a:t>
            </a:r>
          </a:p>
          <a:p>
            <a:pPr lvl="1"/>
            <a:r>
              <a:rPr lang="en-US" dirty="0"/>
              <a:t>Abuse (Physical, Sexual, …)</a:t>
            </a:r>
          </a:p>
          <a:p>
            <a:pPr lvl="1"/>
            <a:r>
              <a:rPr lang="en-US" dirty="0"/>
              <a:t>Feelings of insecurity and danger (</a:t>
            </a:r>
            <a:r>
              <a:rPr lang="en-US" dirty="0" err="1"/>
              <a:t>Vervliet</a:t>
            </a:r>
            <a:r>
              <a:rPr lang="en-US" dirty="0"/>
              <a:t> et al., 2014)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Migration</a:t>
            </a:r>
          </a:p>
          <a:p>
            <a:pPr lvl="1"/>
            <a:r>
              <a:rPr lang="en-US" dirty="0"/>
              <a:t>Separation from parents and family</a:t>
            </a:r>
          </a:p>
          <a:p>
            <a:pPr lvl="1"/>
            <a:r>
              <a:rPr lang="en-US" dirty="0"/>
              <a:t>Disruption from school or work</a:t>
            </a:r>
          </a:p>
          <a:p>
            <a:pPr lvl="1"/>
            <a:r>
              <a:rPr lang="en-US" dirty="0"/>
              <a:t>Fear and abuse during journey, unsafe living conditions, uncertainty of place to live</a:t>
            </a:r>
          </a:p>
          <a:p>
            <a:pPr lvl="1"/>
            <a:r>
              <a:rPr lang="en-US" dirty="0"/>
              <a:t>Living in refugee camps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Post-migration</a:t>
            </a:r>
          </a:p>
          <a:p>
            <a:pPr lvl="1"/>
            <a:r>
              <a:rPr lang="en-US" dirty="0"/>
              <a:t>Insecurity about future (</a:t>
            </a:r>
            <a:r>
              <a:rPr lang="en-US" dirty="0" err="1"/>
              <a:t>Zijlstra</a:t>
            </a:r>
            <a:r>
              <a:rPr lang="en-US" dirty="0"/>
              <a:t> et al., 2014)</a:t>
            </a:r>
          </a:p>
          <a:p>
            <a:pPr lvl="1"/>
            <a:r>
              <a:rPr lang="en-US" dirty="0"/>
              <a:t>Stress and insecurity associated with asylum-seeking procedure (</a:t>
            </a:r>
            <a:r>
              <a:rPr lang="en-US" dirty="0" err="1"/>
              <a:t>Thommessen</a:t>
            </a:r>
            <a:r>
              <a:rPr lang="en-US" dirty="0"/>
              <a:t> et al., 2015)</a:t>
            </a:r>
          </a:p>
          <a:p>
            <a:pPr lvl="1"/>
            <a:r>
              <a:rPr lang="en-US" dirty="0"/>
              <a:t>Actual living conditions (Hopkins &amp; Hill, 2008)</a:t>
            </a:r>
          </a:p>
          <a:p>
            <a:pPr lvl="1"/>
            <a:r>
              <a:rPr lang="en-US" dirty="0"/>
              <a:t>Cultural differences and language problems (Rousseau et al., 1998)</a:t>
            </a:r>
          </a:p>
          <a:p>
            <a:pPr lvl="1"/>
            <a:r>
              <a:rPr lang="en-US" dirty="0"/>
              <a:t>Loneliness (</a:t>
            </a:r>
            <a:r>
              <a:rPr lang="en-US" dirty="0" err="1"/>
              <a:t>Herz</a:t>
            </a:r>
            <a:r>
              <a:rPr lang="en-US" dirty="0"/>
              <a:t> &amp; </a:t>
            </a:r>
            <a:r>
              <a:rPr lang="en-US" dirty="0" err="1"/>
              <a:t>Lalander</a:t>
            </a:r>
            <a:r>
              <a:rPr lang="en-US" dirty="0"/>
              <a:t>, 2017)</a:t>
            </a:r>
          </a:p>
          <a:p>
            <a:pPr lvl="1"/>
            <a:r>
              <a:rPr lang="en-US" dirty="0"/>
              <a:t>Separation from other refugees (Goodman, 2004)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8654082" cy="341050"/>
          </a:xfrm>
        </p:spPr>
        <p:txBody>
          <a:bodyPr/>
          <a:lstStyle/>
          <a:p>
            <a:r>
              <a:rPr lang="en-US" dirty="0"/>
              <a:t>Well-being of unaccompanied minor refugees (1)</a:t>
            </a:r>
          </a:p>
        </p:txBody>
      </p:sp>
    </p:spTree>
    <p:extLst>
      <p:ext uri="{BB962C8B-B14F-4D97-AF65-F5344CB8AC3E}">
        <p14:creationId xmlns:p14="http://schemas.microsoft.com/office/powerpoint/2010/main" val="90274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07371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Protective factors regarding well-being</a:t>
            </a:r>
          </a:p>
          <a:p>
            <a:pPr lvl="1"/>
            <a:r>
              <a:rPr lang="en-US" dirty="0"/>
              <a:t>Stable and long lasting accommodation (</a:t>
            </a:r>
            <a:r>
              <a:rPr lang="en-US" dirty="0" err="1"/>
              <a:t>Eide</a:t>
            </a:r>
            <a:r>
              <a:rPr lang="en-US" dirty="0"/>
              <a:t> &amp; </a:t>
            </a:r>
            <a:r>
              <a:rPr lang="en-US" dirty="0" err="1"/>
              <a:t>Hjern</a:t>
            </a:r>
            <a:r>
              <a:rPr lang="en-US" dirty="0"/>
              <a:t>, 2013)</a:t>
            </a:r>
          </a:p>
          <a:p>
            <a:pPr lvl="1"/>
            <a:r>
              <a:rPr lang="en-US" dirty="0"/>
              <a:t>Quality of accommodation (foster care better than residential care) (</a:t>
            </a:r>
            <a:r>
              <a:rPr lang="en-US" dirty="0" err="1"/>
              <a:t>Kalverboer</a:t>
            </a:r>
            <a:r>
              <a:rPr lang="en-US" dirty="0"/>
              <a:t> et al., 2017; Van Holen et al., 2016; Barrie &amp; Mendes, 2011)</a:t>
            </a:r>
          </a:p>
          <a:p>
            <a:pPr lvl="1"/>
            <a:r>
              <a:rPr lang="en-US" dirty="0"/>
              <a:t>Education and schooling (</a:t>
            </a:r>
            <a:r>
              <a:rPr lang="en-US" dirty="0" err="1"/>
              <a:t>Eide</a:t>
            </a:r>
            <a:r>
              <a:rPr lang="en-US" dirty="0"/>
              <a:t> &amp; </a:t>
            </a:r>
            <a:r>
              <a:rPr lang="en-US" dirty="0" err="1"/>
              <a:t>Hjern</a:t>
            </a:r>
            <a:r>
              <a:rPr lang="en-US" dirty="0"/>
              <a:t>, 2013; </a:t>
            </a:r>
            <a:r>
              <a:rPr lang="en-US" dirty="0" err="1"/>
              <a:t>Thommessen</a:t>
            </a:r>
            <a:r>
              <a:rPr lang="en-US" dirty="0"/>
              <a:t> et al., 2015)</a:t>
            </a:r>
          </a:p>
          <a:p>
            <a:pPr lvl="1"/>
            <a:r>
              <a:rPr lang="en-US" dirty="0"/>
              <a:t>Social support from family, friends or social workers (</a:t>
            </a:r>
            <a:r>
              <a:rPr lang="en-US" dirty="0" err="1"/>
              <a:t>Sleijpen</a:t>
            </a:r>
            <a:r>
              <a:rPr lang="en-US" dirty="0"/>
              <a:t> et al., 2016)</a:t>
            </a:r>
          </a:p>
          <a:p>
            <a:pPr lvl="1"/>
            <a:r>
              <a:rPr lang="en-US" dirty="0"/>
              <a:t>Knowledge of language of hosting country (</a:t>
            </a:r>
            <a:r>
              <a:rPr lang="en-US" dirty="0" err="1"/>
              <a:t>Groark</a:t>
            </a:r>
            <a:r>
              <a:rPr lang="en-US" dirty="0"/>
              <a:t> et al., 2011)</a:t>
            </a:r>
          </a:p>
          <a:p>
            <a:pPr lvl="1"/>
            <a:r>
              <a:rPr lang="en-US" dirty="0"/>
              <a:t>Resilience (</a:t>
            </a:r>
            <a:r>
              <a:rPr lang="en-US" dirty="0" err="1"/>
              <a:t>Fazel</a:t>
            </a:r>
            <a:r>
              <a:rPr lang="en-US" dirty="0"/>
              <a:t> et al., 2012)</a:t>
            </a:r>
            <a:endParaRPr lang="en-US" b="1" dirty="0"/>
          </a:p>
          <a:p>
            <a:pPr lvl="1"/>
            <a:r>
              <a:rPr lang="en-US" dirty="0"/>
              <a:t>Accommodation in family with same cultural background?</a:t>
            </a:r>
          </a:p>
          <a:p>
            <a:pPr lvl="2"/>
            <a:r>
              <a:rPr lang="en-US" dirty="0"/>
              <a:t>Protective regarding emotional problems and promoting ‘cultural’ continuity’ according to </a:t>
            </a:r>
            <a:r>
              <a:rPr lang="en-US" dirty="0" err="1"/>
              <a:t>Fazel</a:t>
            </a:r>
            <a:r>
              <a:rPr lang="en-US" dirty="0"/>
              <a:t> et al. (2012), Ni </a:t>
            </a:r>
            <a:r>
              <a:rPr lang="en-US" dirty="0" err="1"/>
              <a:t>Raghallaigh</a:t>
            </a:r>
            <a:r>
              <a:rPr lang="en-US" dirty="0"/>
              <a:t> (2013) and Van Holen et al. (2016)</a:t>
            </a:r>
          </a:p>
          <a:p>
            <a:pPr lvl="2"/>
            <a:r>
              <a:rPr lang="en-US" dirty="0"/>
              <a:t>Integration, acculturation and learning of language better in NON-kinship care (Ni </a:t>
            </a:r>
            <a:r>
              <a:rPr lang="en-US" dirty="0" err="1"/>
              <a:t>Raghallaigh</a:t>
            </a:r>
            <a:r>
              <a:rPr lang="en-US" dirty="0"/>
              <a:t> &amp; </a:t>
            </a:r>
            <a:r>
              <a:rPr lang="en-US" dirty="0" err="1"/>
              <a:t>Sirriyeh</a:t>
            </a:r>
            <a:r>
              <a:rPr lang="en-US" dirty="0"/>
              <a:t>, 2015)</a:t>
            </a:r>
          </a:p>
          <a:p>
            <a:pPr lvl="2"/>
            <a:r>
              <a:rPr lang="en-US" dirty="0"/>
              <a:t>Relation with foster </a:t>
            </a:r>
            <a:r>
              <a:rPr lang="en-US" dirty="0" err="1"/>
              <a:t>carers</a:t>
            </a:r>
            <a:r>
              <a:rPr lang="en-US" dirty="0"/>
              <a:t> maybe more important than match with culture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8442486" cy="341050"/>
          </a:xfrm>
        </p:spPr>
        <p:txBody>
          <a:bodyPr/>
          <a:lstStyle/>
          <a:p>
            <a:r>
              <a:rPr lang="en-US" dirty="0"/>
              <a:t>Well-being of unaccompanied minor refugees (2)</a:t>
            </a:r>
          </a:p>
        </p:txBody>
      </p:sp>
    </p:spTree>
    <p:extLst>
      <p:ext uri="{BB962C8B-B14F-4D97-AF65-F5344CB8AC3E}">
        <p14:creationId xmlns:p14="http://schemas.microsoft.com/office/powerpoint/2010/main" val="251043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err="1"/>
              <a:t>Unaccompanied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</a:t>
            </a:r>
            <a:r>
              <a:rPr lang="nl-NL" dirty="0" err="1"/>
              <a:t>children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AF088539-C52E-4F70-BCDD-A2E287DDE674}" type="datetime1">
              <a:rPr lang="nl-NL" smtClean="0"/>
              <a:pPr/>
              <a:t>1-7-2019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794" y="1383527"/>
            <a:ext cx="10004051" cy="407371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b="1" dirty="0"/>
              <a:t>2 ways of conceptualization/operationalize of resilience are found in the literature</a:t>
            </a:r>
          </a:p>
          <a:p>
            <a:pPr lvl="1"/>
            <a:r>
              <a:rPr lang="en-US" dirty="0"/>
              <a:t>Positive </a:t>
            </a:r>
            <a:r>
              <a:rPr lang="en-US" b="1" i="1" dirty="0"/>
              <a:t>outcomes</a:t>
            </a:r>
            <a:r>
              <a:rPr lang="en-US" dirty="0"/>
              <a:t> in spite of serious threats to adaptation or development (</a:t>
            </a:r>
            <a:r>
              <a:rPr lang="en-US" dirty="0" err="1"/>
              <a:t>Luthar</a:t>
            </a:r>
            <a:r>
              <a:rPr lang="en-US" dirty="0"/>
              <a:t> et al., 2000; </a:t>
            </a:r>
            <a:r>
              <a:rPr lang="en-US" dirty="0" err="1"/>
              <a:t>Masten</a:t>
            </a:r>
            <a:r>
              <a:rPr lang="en-US" dirty="0"/>
              <a:t>, 2001)</a:t>
            </a:r>
          </a:p>
          <a:p>
            <a:pPr lvl="1"/>
            <a:r>
              <a:rPr lang="en-US" dirty="0"/>
              <a:t>Implies resilience on several domains, and not necessarily on all domains together</a:t>
            </a:r>
          </a:p>
          <a:p>
            <a:pPr lvl="1"/>
            <a:r>
              <a:rPr lang="en-US" dirty="0"/>
              <a:t>In research operationalized as meeting or exceeding national norms on one our more domains (e.g. Flynn et al., 2004; </a:t>
            </a:r>
            <a:r>
              <a:rPr lang="en-US" dirty="0" err="1"/>
              <a:t>Jaffee</a:t>
            </a:r>
            <a:r>
              <a:rPr lang="en-US" dirty="0"/>
              <a:t> &amp; Gallop, 2007)</a:t>
            </a:r>
          </a:p>
          <a:p>
            <a:pPr lvl="1"/>
            <a:r>
              <a:rPr lang="en-US" dirty="0"/>
              <a:t>Resilience is inferred from the (unexpected) positive outcome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Resilience as a </a:t>
            </a:r>
            <a:r>
              <a:rPr lang="en-US" sz="1400" b="1" i="1" dirty="0"/>
              <a:t>personality characteristic </a:t>
            </a:r>
            <a:r>
              <a:rPr lang="en-US" sz="1400" dirty="0"/>
              <a:t>that moderates the negative effects of stress and promotes adaptation</a:t>
            </a:r>
          </a:p>
          <a:p>
            <a:pPr lvl="1"/>
            <a:r>
              <a:rPr lang="en-US" dirty="0"/>
              <a:t>A positive personality characteristic that enhances individual adaptation</a:t>
            </a:r>
          </a:p>
          <a:p>
            <a:pPr lvl="1"/>
            <a:r>
              <a:rPr lang="en-US" dirty="0"/>
              <a:t>The personality characteristic is considered ‘resilience per se’. Positive outcomes are considered evidence of resilience as a personality characteristic</a:t>
            </a:r>
          </a:p>
          <a:p>
            <a:pPr lvl="1"/>
            <a:r>
              <a:rPr lang="en-US" dirty="0"/>
              <a:t>Resilience consists of:</a:t>
            </a:r>
          </a:p>
          <a:p>
            <a:pPr lvl="2"/>
            <a:r>
              <a:rPr lang="en-US" dirty="0"/>
              <a:t>Personal competence</a:t>
            </a:r>
          </a:p>
          <a:p>
            <a:pPr lvl="2"/>
            <a:r>
              <a:rPr lang="en-US" dirty="0"/>
              <a:t>Acceptance of self and life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837" y="711463"/>
            <a:ext cx="8442486" cy="341050"/>
          </a:xfrm>
        </p:spPr>
        <p:txBody>
          <a:bodyPr/>
          <a:lstStyle/>
          <a:p>
            <a:r>
              <a:rPr lang="en-US" dirty="0"/>
              <a:t>Well-being of unaccompanied minor refugees (3)</a:t>
            </a:r>
          </a:p>
        </p:txBody>
      </p:sp>
    </p:spTree>
    <p:extLst>
      <p:ext uri="{BB962C8B-B14F-4D97-AF65-F5344CB8AC3E}">
        <p14:creationId xmlns:p14="http://schemas.microsoft.com/office/powerpoint/2010/main" val="1595533299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VUB-tmp2017</Template>
  <TotalTime>2983</TotalTime>
  <Words>2588</Words>
  <Application>Microsoft Office PowerPoint</Application>
  <PresentationFormat>Grand écran</PresentationFormat>
  <Paragraphs>471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LucidaGrande</vt:lpstr>
      <vt:lpstr>Verdana</vt:lpstr>
      <vt:lpstr>1 VUB THEME</vt:lpstr>
      <vt:lpstr>Présentation PowerPoint</vt:lpstr>
      <vt:lpstr>content</vt:lpstr>
      <vt:lpstr>Context</vt:lpstr>
      <vt:lpstr>Context</vt:lpstr>
      <vt:lpstr>Context</vt:lpstr>
      <vt:lpstr>Context</vt:lpstr>
      <vt:lpstr>Well-being of unaccompanied minor refugees (1)</vt:lpstr>
      <vt:lpstr>Well-being of unaccompanied minor refugees (2)</vt:lpstr>
      <vt:lpstr>Well-being of unaccompanied minor refugees (3)</vt:lpstr>
      <vt:lpstr>Well-being of unaccompanied minor refugees (3)</vt:lpstr>
      <vt:lpstr>Research questions</vt:lpstr>
      <vt:lpstr>Research methods (1)</vt:lpstr>
      <vt:lpstr>Research methods (2)</vt:lpstr>
      <vt:lpstr>Research methods (3)</vt:lpstr>
      <vt:lpstr>Research methods (4)</vt:lpstr>
      <vt:lpstr>Results</vt:lpstr>
      <vt:lpstr>Results</vt:lpstr>
      <vt:lpstr>Results</vt:lpstr>
      <vt:lpstr>Results</vt:lpstr>
      <vt:lpstr>Conclusion and discussion</vt:lpstr>
      <vt:lpstr>Conclusion and discussion</vt:lpstr>
      <vt:lpstr>Conclusion and discussion</vt:lpstr>
      <vt:lpstr>Limitations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Joyce</dc:creator>
  <cp:lastModifiedBy>Coralie Aranda</cp:lastModifiedBy>
  <cp:revision>276</cp:revision>
  <cp:lastPrinted>2016-12-08T10:40:15Z</cp:lastPrinted>
  <dcterms:created xsi:type="dcterms:W3CDTF">2016-12-09T08:44:09Z</dcterms:created>
  <dcterms:modified xsi:type="dcterms:W3CDTF">2019-07-01T10:29:48Z</dcterms:modified>
</cp:coreProperties>
</file>