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83" r:id="rId7"/>
    <p:sldId id="284" r:id="rId8"/>
    <p:sldId id="261" r:id="rId9"/>
    <p:sldId id="285" r:id="rId10"/>
    <p:sldId id="288" r:id="rId11"/>
    <p:sldId id="292" r:id="rId12"/>
    <p:sldId id="287" r:id="rId13"/>
    <p:sldId id="279" r:id="rId14"/>
    <p:sldId id="289" r:id="rId15"/>
    <p:sldId id="286" r:id="rId16"/>
    <p:sldId id="290" r:id="rId17"/>
    <p:sldId id="265" r:id="rId18"/>
    <p:sldId id="266" r:id="rId19"/>
    <p:sldId id="267" r:id="rId20"/>
    <p:sldId id="268" r:id="rId21"/>
    <p:sldId id="276" r:id="rId22"/>
    <p:sldId id="281" r:id="rId23"/>
    <p:sldId id="277" r:id="rId24"/>
    <p:sldId id="271" r:id="rId25"/>
    <p:sldId id="272" r:id="rId26"/>
    <p:sldId id="273" r:id="rId27"/>
    <p:sldId id="274" r:id="rId28"/>
    <p:sldId id="294" r:id="rId29"/>
    <p:sldId id="280" r:id="rId30"/>
    <p:sldId id="278" r:id="rId31"/>
    <p:sldId id="263" r:id="rId32"/>
    <p:sldId id="264" r:id="rId33"/>
    <p:sldId id="262" r:id="rId34"/>
    <p:sldId id="275" r:id="rId35"/>
    <p:sldId id="282"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7D9"/>
          </a:solidFill>
        </a:fill>
      </a:tcStyle>
    </a:wholeTbl>
    <a:band2H>
      <a:tcTxStyle/>
      <a:tcStyle>
        <a:tcBdr/>
        <a:fill>
          <a:solidFill>
            <a:srgbClr val="E9EC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DED8"/>
          </a:solidFill>
        </a:fill>
      </a:tcStyle>
    </a:wholeTbl>
    <a:band2H>
      <a:tcTxStyle/>
      <a:tcStyle>
        <a:tcBdr/>
        <a:fill>
          <a:solidFill>
            <a:srgbClr val="F2EF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2D6"/>
          </a:solidFill>
        </a:fill>
      </a:tcStyle>
    </a:wholeTbl>
    <a:band2H>
      <a:tcTxStyle/>
      <a:tcStyle>
        <a:tcBdr/>
        <a:fill>
          <a:solidFill>
            <a:srgbClr val="EAEA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93" autoAdjust="0"/>
  </p:normalViewPr>
  <p:slideViewPr>
    <p:cSldViewPr snapToGrid="0" snapToObjects="1">
      <p:cViewPr varScale="1">
        <p:scale>
          <a:sx n="66" d="100"/>
          <a:sy n="66" d="100"/>
        </p:scale>
        <p:origin x="2106" y="78"/>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Number of initial asylum decisions in the UK, by country of nationality  </a:t>
            </a:r>
          </a:p>
        </c:rich>
      </c:tx>
      <c:overlay val="0"/>
    </c:title>
    <c:autoTitleDeleted val="0"/>
    <c:plotArea>
      <c:layout/>
      <c:lineChart>
        <c:grouping val="standard"/>
        <c:varyColors val="0"/>
        <c:ser>
          <c:idx val="8"/>
          <c:order val="0"/>
          <c:tx>
            <c:strRef>
              <c:f>'By natioanlity '!$A$12</c:f>
              <c:strCache>
                <c:ptCount val="1"/>
                <c:pt idx="0">
                  <c:v>Total</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'!$B$12:$F$12</c:f>
              <c:numCache>
                <c:formatCode>#,##0</c:formatCode>
                <c:ptCount val="5"/>
                <c:pt idx="0" formatCode="General">
                  <c:v>1270</c:v>
                </c:pt>
                <c:pt idx="1">
                  <c:v>1930</c:v>
                </c:pt>
                <c:pt idx="2">
                  <c:v>1951</c:v>
                </c:pt>
                <c:pt idx="3">
                  <c:v>2040</c:v>
                </c:pt>
                <c:pt idx="4">
                  <c:v>2151</c:v>
                </c:pt>
              </c:numCache>
            </c:numRef>
          </c:val>
          <c:smooth val="0"/>
          <c:extLst>
            <c:ext xmlns:c16="http://schemas.microsoft.com/office/drawing/2014/chart" uri="{C3380CC4-5D6E-409C-BE32-E72D297353CC}">
              <c16:uniqueId val="{00000000-9A53-4D1C-AF6D-3D21804954AB}"/>
            </c:ext>
          </c:extLst>
        </c:ser>
        <c:ser>
          <c:idx val="0"/>
          <c:order val="1"/>
          <c:tx>
            <c:strRef>
              <c:f>'By natioanlity '!$A$4</c:f>
              <c:strCache>
                <c:ptCount val="1"/>
                <c:pt idx="0">
                  <c:v>Afghanistan</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'!$B$4:$F$4</c:f>
              <c:numCache>
                <c:formatCode>General</c:formatCode>
                <c:ptCount val="5"/>
                <c:pt idx="0">
                  <c:v>136</c:v>
                </c:pt>
                <c:pt idx="1">
                  <c:v>262</c:v>
                </c:pt>
                <c:pt idx="2">
                  <c:v>425</c:v>
                </c:pt>
                <c:pt idx="3">
                  <c:v>383</c:v>
                </c:pt>
                <c:pt idx="4">
                  <c:v>363</c:v>
                </c:pt>
              </c:numCache>
            </c:numRef>
          </c:val>
          <c:smooth val="0"/>
          <c:extLst>
            <c:ext xmlns:c16="http://schemas.microsoft.com/office/drawing/2014/chart" uri="{C3380CC4-5D6E-409C-BE32-E72D297353CC}">
              <c16:uniqueId val="{00000001-9A53-4D1C-AF6D-3D21804954AB}"/>
            </c:ext>
          </c:extLst>
        </c:ser>
        <c:ser>
          <c:idx val="1"/>
          <c:order val="2"/>
          <c:tx>
            <c:strRef>
              <c:f>'By natioanlity '!$A$5</c:f>
              <c:strCache>
                <c:ptCount val="1"/>
                <c:pt idx="0">
                  <c:v>Albania</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'!$B$5:$F$5</c:f>
              <c:numCache>
                <c:formatCode>General</c:formatCode>
                <c:ptCount val="5"/>
                <c:pt idx="0">
                  <c:v>369</c:v>
                </c:pt>
                <c:pt idx="1">
                  <c:v>583</c:v>
                </c:pt>
                <c:pt idx="2">
                  <c:v>272</c:v>
                </c:pt>
                <c:pt idx="3">
                  <c:v>106</c:v>
                </c:pt>
                <c:pt idx="4">
                  <c:v>173</c:v>
                </c:pt>
              </c:numCache>
            </c:numRef>
          </c:val>
          <c:smooth val="0"/>
          <c:extLst>
            <c:ext xmlns:c16="http://schemas.microsoft.com/office/drawing/2014/chart" uri="{C3380CC4-5D6E-409C-BE32-E72D297353CC}">
              <c16:uniqueId val="{00000002-9A53-4D1C-AF6D-3D21804954AB}"/>
            </c:ext>
          </c:extLst>
        </c:ser>
        <c:ser>
          <c:idx val="2"/>
          <c:order val="3"/>
          <c:tx>
            <c:strRef>
              <c:f>'By natioanlity '!$A$6</c:f>
              <c:strCache>
                <c:ptCount val="1"/>
                <c:pt idx="0">
                  <c:v>Eritrea</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'!$B$6:$F$6</c:f>
              <c:numCache>
                <c:formatCode>General</c:formatCode>
                <c:ptCount val="5"/>
                <c:pt idx="0">
                  <c:v>316</c:v>
                </c:pt>
                <c:pt idx="1">
                  <c:v>405</c:v>
                </c:pt>
                <c:pt idx="2">
                  <c:v>397</c:v>
                </c:pt>
                <c:pt idx="3">
                  <c:v>494</c:v>
                </c:pt>
                <c:pt idx="4">
                  <c:v>369</c:v>
                </c:pt>
              </c:numCache>
            </c:numRef>
          </c:val>
          <c:smooth val="0"/>
          <c:extLst>
            <c:ext xmlns:c16="http://schemas.microsoft.com/office/drawing/2014/chart" uri="{C3380CC4-5D6E-409C-BE32-E72D297353CC}">
              <c16:uniqueId val="{00000003-9A53-4D1C-AF6D-3D21804954AB}"/>
            </c:ext>
          </c:extLst>
        </c:ser>
        <c:ser>
          <c:idx val="3"/>
          <c:order val="4"/>
          <c:tx>
            <c:strRef>
              <c:f>'By natioanlity '!$A$7</c:f>
              <c:strCache>
                <c:ptCount val="1"/>
                <c:pt idx="0">
                  <c:v>Iran</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'!$B$7:$F$7</c:f>
              <c:numCache>
                <c:formatCode>General</c:formatCode>
                <c:ptCount val="5"/>
                <c:pt idx="0">
                  <c:v>68</c:v>
                </c:pt>
                <c:pt idx="1">
                  <c:v>78</c:v>
                </c:pt>
                <c:pt idx="2">
                  <c:v>239</c:v>
                </c:pt>
                <c:pt idx="3">
                  <c:v>191</c:v>
                </c:pt>
                <c:pt idx="4">
                  <c:v>240</c:v>
                </c:pt>
              </c:numCache>
            </c:numRef>
          </c:val>
          <c:smooth val="0"/>
          <c:extLst>
            <c:ext xmlns:c16="http://schemas.microsoft.com/office/drawing/2014/chart" uri="{C3380CC4-5D6E-409C-BE32-E72D297353CC}">
              <c16:uniqueId val="{00000004-9A53-4D1C-AF6D-3D21804954AB}"/>
            </c:ext>
          </c:extLst>
        </c:ser>
        <c:ser>
          <c:idx val="4"/>
          <c:order val="5"/>
          <c:tx>
            <c:strRef>
              <c:f>'By natioanlity '!$A$8</c:f>
              <c:strCache>
                <c:ptCount val="1"/>
                <c:pt idx="0">
                  <c:v>Iraq</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'!$B$8:$F$8</c:f>
              <c:numCache>
                <c:formatCode>General</c:formatCode>
                <c:ptCount val="5"/>
                <c:pt idx="0">
                  <c:v>13</c:v>
                </c:pt>
                <c:pt idx="1">
                  <c:v>45</c:v>
                </c:pt>
                <c:pt idx="2">
                  <c:v>185</c:v>
                </c:pt>
                <c:pt idx="3">
                  <c:v>204</c:v>
                </c:pt>
                <c:pt idx="4">
                  <c:v>248</c:v>
                </c:pt>
              </c:numCache>
            </c:numRef>
          </c:val>
          <c:smooth val="0"/>
          <c:extLst>
            <c:ext xmlns:c16="http://schemas.microsoft.com/office/drawing/2014/chart" uri="{C3380CC4-5D6E-409C-BE32-E72D297353CC}">
              <c16:uniqueId val="{00000005-9A53-4D1C-AF6D-3D21804954AB}"/>
            </c:ext>
          </c:extLst>
        </c:ser>
        <c:ser>
          <c:idx val="5"/>
          <c:order val="6"/>
          <c:tx>
            <c:strRef>
              <c:f>'By natioanlity '!$A$9</c:f>
              <c:strCache>
                <c:ptCount val="1"/>
                <c:pt idx="0">
                  <c:v>Sudan</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'!$B$9:$F$9</c:f>
              <c:numCache>
                <c:formatCode>General</c:formatCode>
                <c:ptCount val="5"/>
                <c:pt idx="0">
                  <c:v>28</c:v>
                </c:pt>
                <c:pt idx="1">
                  <c:v>73</c:v>
                </c:pt>
                <c:pt idx="2">
                  <c:v>58</c:v>
                </c:pt>
                <c:pt idx="3">
                  <c:v>210</c:v>
                </c:pt>
                <c:pt idx="4">
                  <c:v>258</c:v>
                </c:pt>
              </c:numCache>
            </c:numRef>
          </c:val>
          <c:smooth val="0"/>
          <c:extLst>
            <c:ext xmlns:c16="http://schemas.microsoft.com/office/drawing/2014/chart" uri="{C3380CC4-5D6E-409C-BE32-E72D297353CC}">
              <c16:uniqueId val="{00000006-9A53-4D1C-AF6D-3D21804954AB}"/>
            </c:ext>
          </c:extLst>
        </c:ser>
        <c:ser>
          <c:idx val="6"/>
          <c:order val="7"/>
          <c:tx>
            <c:strRef>
              <c:f>'By natioanlity '!$A$10</c:f>
              <c:strCache>
                <c:ptCount val="1"/>
                <c:pt idx="0">
                  <c:v>Syria</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'!$B$10:$F$10</c:f>
              <c:numCache>
                <c:formatCode>General</c:formatCode>
                <c:ptCount val="5"/>
                <c:pt idx="0">
                  <c:v>44</c:v>
                </c:pt>
                <c:pt idx="1">
                  <c:v>99</c:v>
                </c:pt>
                <c:pt idx="2">
                  <c:v>103</c:v>
                </c:pt>
                <c:pt idx="3">
                  <c:v>69</c:v>
                </c:pt>
                <c:pt idx="4">
                  <c:v>50</c:v>
                </c:pt>
              </c:numCache>
            </c:numRef>
          </c:val>
          <c:smooth val="0"/>
          <c:extLst>
            <c:ext xmlns:c16="http://schemas.microsoft.com/office/drawing/2014/chart" uri="{C3380CC4-5D6E-409C-BE32-E72D297353CC}">
              <c16:uniqueId val="{00000007-9A53-4D1C-AF6D-3D21804954AB}"/>
            </c:ext>
          </c:extLst>
        </c:ser>
        <c:ser>
          <c:idx val="7"/>
          <c:order val="8"/>
          <c:tx>
            <c:strRef>
              <c:f>'By natioanlity '!$A$11</c:f>
              <c:strCache>
                <c:ptCount val="1"/>
                <c:pt idx="0">
                  <c:v>Vietnam</c:v>
                </c:pt>
              </c:strCache>
            </c:strRef>
          </c:tx>
          <c:marker>
            <c:symbol val="none"/>
          </c:marker>
          <c:cat>
            <c:numRef>
              <c:f>'By natioanlity '!$B$3:$F$3</c:f>
              <c:numCache>
                <c:formatCode>General</c:formatCode>
                <c:ptCount val="5"/>
                <c:pt idx="0">
                  <c:v>2014</c:v>
                </c:pt>
                <c:pt idx="1">
                  <c:v>2015</c:v>
                </c:pt>
                <c:pt idx="2">
                  <c:v>2016</c:v>
                </c:pt>
                <c:pt idx="3">
                  <c:v>2017</c:v>
                </c:pt>
                <c:pt idx="4">
                  <c:v>2018</c:v>
                </c:pt>
              </c:numCache>
            </c:numRef>
          </c:cat>
          <c:val>
            <c:numRef>
              <c:f>'By natioanlity '!$B$11:$F$11</c:f>
              <c:numCache>
                <c:formatCode>General</c:formatCode>
                <c:ptCount val="5"/>
                <c:pt idx="0">
                  <c:v>45</c:v>
                </c:pt>
                <c:pt idx="1">
                  <c:v>75</c:v>
                </c:pt>
                <c:pt idx="2">
                  <c:v>70</c:v>
                </c:pt>
                <c:pt idx="3">
                  <c:v>131</c:v>
                </c:pt>
                <c:pt idx="4">
                  <c:v>152</c:v>
                </c:pt>
              </c:numCache>
            </c:numRef>
          </c:val>
          <c:smooth val="0"/>
          <c:extLst>
            <c:ext xmlns:c16="http://schemas.microsoft.com/office/drawing/2014/chart" uri="{C3380CC4-5D6E-409C-BE32-E72D297353CC}">
              <c16:uniqueId val="{00000008-9A53-4D1C-AF6D-3D21804954AB}"/>
            </c:ext>
          </c:extLst>
        </c:ser>
        <c:dLbls>
          <c:showLegendKey val="0"/>
          <c:showVal val="0"/>
          <c:showCatName val="0"/>
          <c:showSerName val="0"/>
          <c:showPercent val="0"/>
          <c:showBubbleSize val="0"/>
        </c:dLbls>
        <c:smooth val="0"/>
        <c:axId val="2137496552"/>
        <c:axId val="2137799224"/>
      </c:lineChart>
      <c:catAx>
        <c:axId val="2137496552"/>
        <c:scaling>
          <c:orientation val="minMax"/>
        </c:scaling>
        <c:delete val="0"/>
        <c:axPos val="b"/>
        <c:numFmt formatCode="General" sourceLinked="1"/>
        <c:majorTickMark val="none"/>
        <c:minorTickMark val="none"/>
        <c:tickLblPos val="nextTo"/>
        <c:txPr>
          <a:bodyPr/>
          <a:lstStyle/>
          <a:p>
            <a:pPr>
              <a:defRPr sz="1400"/>
            </a:pPr>
            <a:endParaRPr lang="fr-FR"/>
          </a:p>
        </c:txPr>
        <c:crossAx val="2137799224"/>
        <c:crosses val="autoZero"/>
        <c:auto val="1"/>
        <c:lblAlgn val="ctr"/>
        <c:lblOffset val="100"/>
        <c:noMultiLvlLbl val="0"/>
      </c:catAx>
      <c:valAx>
        <c:axId val="2137799224"/>
        <c:scaling>
          <c:orientation val="minMax"/>
        </c:scaling>
        <c:delete val="0"/>
        <c:axPos val="l"/>
        <c:majorGridlines/>
        <c:title>
          <c:tx>
            <c:rich>
              <a:bodyPr/>
              <a:lstStyle/>
              <a:p>
                <a:pPr>
                  <a:defRPr sz="1400"/>
                </a:pPr>
                <a:r>
                  <a:rPr lang="en-US" sz="1400" dirty="0"/>
                  <a:t>Unaccompanied</a:t>
                </a:r>
                <a:r>
                  <a:rPr lang="en-US" sz="1400" baseline="0" dirty="0"/>
                  <a:t> asylum-seeking children with initial decisions</a:t>
                </a:r>
                <a:endParaRPr lang="en-US" sz="1400" dirty="0"/>
              </a:p>
            </c:rich>
          </c:tx>
          <c:overlay val="0"/>
        </c:title>
        <c:numFmt formatCode="General" sourceLinked="1"/>
        <c:majorTickMark val="none"/>
        <c:minorTickMark val="none"/>
        <c:tickLblPos val="nextTo"/>
        <c:txPr>
          <a:bodyPr/>
          <a:lstStyle/>
          <a:p>
            <a:pPr>
              <a:defRPr sz="1400"/>
            </a:pPr>
            <a:endParaRPr lang="fr-FR"/>
          </a:p>
        </c:txPr>
        <c:crossAx val="2137496552"/>
        <c:crosses val="autoZero"/>
        <c:crossBetween val="between"/>
      </c:valAx>
    </c:plotArea>
    <c:legend>
      <c:legendPos val="r"/>
      <c:layout>
        <c:manualLayout>
          <c:xMode val="edge"/>
          <c:yMode val="edge"/>
          <c:x val="0.82856795164855301"/>
          <c:y val="0.27594311176577102"/>
          <c:w val="0.17143204835144699"/>
          <c:h val="0.46672761354791797"/>
        </c:manualLayout>
      </c:layout>
      <c:overlay val="0"/>
      <c:txPr>
        <a:bodyPr/>
        <a:lstStyle/>
        <a:p>
          <a:pPr>
            <a:defRPr sz="1400"/>
          </a:pPr>
          <a:endParaRPr lang="fr-FR"/>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6244467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c.europa.eu/eurostat/documents/2995521/7244677/3-02052016-AP-EN.pdf/19cfd8d1-330b-4080-8ff3-72ac7b7b67f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200" dirty="0">
                <a:effectLst/>
                <a:latin typeface="+mn-lt"/>
                <a:ea typeface="+mn-ea"/>
                <a:cs typeface="+mn-cs"/>
                <a:sym typeface="Helvetica Neue"/>
              </a:rPr>
              <a:t>Keys to child protection: the accommodation and education of refugee children in high-income countries</a:t>
            </a:r>
          </a:p>
          <a:p>
            <a:r>
              <a:rPr lang="en-GB" sz="2200" dirty="0">
                <a:effectLst/>
                <a:latin typeface="+mn-lt"/>
                <a:ea typeface="+mn-ea"/>
                <a:cs typeface="+mn-cs"/>
                <a:sym typeface="Helvetica Neue"/>
              </a:rPr>
              <a:t> </a:t>
            </a:r>
          </a:p>
          <a:p>
            <a:r>
              <a:rPr lang="en-GB" sz="2200" dirty="0">
                <a:effectLst/>
                <a:latin typeface="+mn-lt"/>
                <a:ea typeface="+mn-ea"/>
                <a:cs typeface="+mn-cs"/>
                <a:sym typeface="Helvetica Neue"/>
              </a:rPr>
              <a:t>Objectives:  </a:t>
            </a:r>
            <a:r>
              <a:rPr lang="en-US" sz="2200" dirty="0">
                <a:effectLst/>
                <a:latin typeface="+mn-lt"/>
                <a:ea typeface="+mn-ea"/>
                <a:cs typeface="+mn-cs"/>
                <a:sym typeface="Helvetica Neue"/>
              </a:rPr>
              <a:t>This paper combines the findings of three research projects focused on the important role of accommodation, care, and education of refugee children in high-income countries, as enshrined in the UN Convention on the Rights of the Child. First, we look at the impact of placement type on the educational and health outcomes of unaccompanied refugee minors (URMs). Then, with a lack of educational data on URMs, we look at outcomes associated with educational provision for all refugee children in high-incomes countries. Finally, we examine findings from a mapping exercise on educational provision for URMs in England to understand where there are gaps of statutory obligations, how this provision is tailored to recovering from trauma and loss, and where there are promising practices that should be further researched. </a:t>
            </a:r>
            <a:endParaRPr lang="en-GB" sz="2200" dirty="0">
              <a:effectLst/>
              <a:latin typeface="+mn-lt"/>
              <a:ea typeface="+mn-ea"/>
              <a:cs typeface="+mn-cs"/>
              <a:sym typeface="Helvetica Neue"/>
            </a:endParaRPr>
          </a:p>
          <a:p>
            <a:r>
              <a:rPr lang="en-GB" sz="2200" dirty="0">
                <a:effectLst/>
                <a:latin typeface="+mn-lt"/>
                <a:ea typeface="+mn-ea"/>
                <a:cs typeface="+mn-cs"/>
                <a:sym typeface="Helvetica Neue"/>
              </a:rPr>
              <a:t> </a:t>
            </a:r>
          </a:p>
          <a:p>
            <a:r>
              <a:rPr lang="en-GB" sz="2200" dirty="0">
                <a:effectLst/>
                <a:latin typeface="+mn-lt"/>
                <a:ea typeface="+mn-ea"/>
                <a:cs typeface="+mn-cs"/>
                <a:sym typeface="Helvetica Neue"/>
              </a:rPr>
              <a:t>Methods: This presentation presents the findings from two high-quality systematic reviews on the impact of placement type for URMs and on the outcomes of the educational provision for refugee children in high-income countries. T</a:t>
            </a:r>
            <a:r>
              <a:rPr lang="en-US" sz="2200" dirty="0">
                <a:effectLst/>
                <a:latin typeface="+mn-lt"/>
                <a:ea typeface="+mn-ea"/>
                <a:cs typeface="+mn-cs"/>
                <a:sym typeface="Helvetica Neue"/>
              </a:rPr>
              <a:t>he mapping exercise on educational provision in England includes semi-structured interviews (n=14) with virtual school heads, teachers, social workers, and third sector providers, document analysis, a workshop at the Department of Education with key stakeholders (n= approx. 30) to be held in May, and analysis of administrative data where available. </a:t>
            </a:r>
            <a:endParaRPr lang="en-GB" sz="2200" dirty="0">
              <a:effectLst/>
              <a:latin typeface="+mn-lt"/>
              <a:ea typeface="+mn-ea"/>
              <a:cs typeface="+mn-cs"/>
              <a:sym typeface="Helvetica Neue"/>
            </a:endParaRPr>
          </a:p>
          <a:p>
            <a:r>
              <a:rPr lang="en-GB" sz="2200" dirty="0">
                <a:effectLst/>
                <a:latin typeface="+mn-lt"/>
                <a:ea typeface="+mn-ea"/>
                <a:cs typeface="+mn-cs"/>
                <a:sym typeface="Helvetica Neue"/>
              </a:rPr>
              <a:t> </a:t>
            </a:r>
          </a:p>
          <a:p>
            <a:r>
              <a:rPr lang="en-GB" sz="2200" dirty="0">
                <a:effectLst/>
                <a:latin typeface="+mn-lt"/>
                <a:ea typeface="+mn-ea"/>
                <a:cs typeface="+mn-cs"/>
                <a:sym typeface="Helvetica Neue"/>
              </a:rPr>
              <a:t>Results and conclusions: An exploratory meta-analysis shows URMs placed in family foster care have better mental health than those placed in other forms of accommodation, but education, health, and protection outcomes and mechanisms for these outcomes need further research. Preliminary analyses indicate that some URMs in England receive education provision that does not meet needs or statutory obligations while others receive tailored and thoughtful provision. Findings also indicate consensus among practitioners that migrant children have particular educational needs tied with language acquisition, past trauma, and acculturation.</a:t>
            </a:r>
          </a:p>
          <a:p>
            <a:endParaRPr lang="en-US" dirty="0"/>
          </a:p>
        </p:txBody>
      </p:sp>
    </p:spTree>
    <p:extLst>
      <p:ext uri="{BB962C8B-B14F-4D97-AF65-F5344CB8AC3E}">
        <p14:creationId xmlns:p14="http://schemas.microsoft.com/office/powerpoint/2010/main" val="280866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rPr dirty="0"/>
              <a:t>2017 - Outstanding Individual Learning Award  </a:t>
            </a:r>
          </a:p>
          <a:p>
            <a:endParaRPr dirty="0"/>
          </a:p>
          <a:p>
            <a:r>
              <a:rPr dirty="0"/>
              <a:t>Education &amp; care as a source of continuity &amp; disruption of ideas</a:t>
            </a:r>
          </a:p>
          <a:p>
            <a:r>
              <a:rPr dirty="0"/>
              <a:t>Media context</a:t>
            </a:r>
          </a:p>
          <a:p>
            <a:r>
              <a:rPr dirty="0"/>
              <a:t>Personal background</a:t>
            </a:r>
          </a:p>
          <a:p>
            <a:r>
              <a:rPr dirty="0"/>
              <a:t>Professional interest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4254" indent="-254254" defTabSz="449833">
              <a:spcBef>
                <a:spcPts val="2300"/>
              </a:spcBef>
              <a:defRPr sz="2000"/>
            </a:pPr>
            <a:r>
              <a:rPr lang="en-US" dirty="0"/>
              <a:t>Refugee: 4,560 unaccompanied asylum-seeking children in care — 6% of 70,440 looked after children (from 2015-2016 a 54% increase) (</a:t>
            </a:r>
            <a:r>
              <a:rPr lang="en-US" dirty="0" err="1"/>
              <a:t>DfE</a:t>
            </a:r>
            <a:r>
              <a:rPr lang="en-US" dirty="0"/>
              <a:t> 2017)</a:t>
            </a:r>
          </a:p>
          <a:p>
            <a:pPr marL="254254" indent="-254254" defTabSz="449833">
              <a:spcBef>
                <a:spcPts val="2300"/>
              </a:spcBef>
              <a:defRPr sz="2000"/>
            </a:pPr>
            <a:r>
              <a:rPr lang="en-US" dirty="0"/>
              <a:t>Accommodation: 16+ generally semi-independent, and under 16 or vulnerable, generally in foster homes - “harder to place”</a:t>
            </a:r>
          </a:p>
          <a:p>
            <a:pPr marL="254254" indent="-254254" defTabSz="449833">
              <a:spcBef>
                <a:spcPts val="2300"/>
              </a:spcBef>
              <a:defRPr sz="2000"/>
            </a:pPr>
            <a:r>
              <a:rPr lang="en-US" dirty="0"/>
              <a:t>More likely to be placed out of local authority boundary &amp; in independent fostering agencies</a:t>
            </a:r>
          </a:p>
          <a:p>
            <a:pPr marL="254000" indent="-254000" defTabSz="449833">
              <a:spcBef>
                <a:spcPts val="2300"/>
              </a:spcBef>
              <a:defRPr sz="2000"/>
            </a:pPr>
            <a:r>
              <a:rPr lang="en-US" dirty="0"/>
              <a:t>Afghanistan, Eritrea, &amp; Albania major countries of origin</a:t>
            </a:r>
          </a:p>
          <a:p>
            <a:endParaRPr lang="en-US" dirty="0"/>
          </a:p>
        </p:txBody>
      </p:sp>
    </p:spTree>
    <p:extLst>
      <p:ext uri="{BB962C8B-B14F-4D97-AF65-F5344CB8AC3E}">
        <p14:creationId xmlns:p14="http://schemas.microsoft.com/office/powerpoint/2010/main" val="87913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u="sng">
                <a:solidFill>
                  <a:srgbClr val="0000FF"/>
                </a:solidFill>
                <a:uFill>
                  <a:solidFill>
                    <a:srgbClr val="0000FF"/>
                  </a:solidFill>
                </a:uFill>
                <a:hlinkClick r:id="rId3"/>
              </a:rPr>
              <a:t>http://ec.europa.eu/eurostat/documents/2995521/7244677/3-02052016-AP-EN.pdf/19cfd8d1-330b-4080-8ff3-72ac7b7b67f6</a:t>
            </a:r>
          </a:p>
          <a:p>
            <a:endParaRPr u="sng">
              <a:solidFill>
                <a:srgbClr val="0000FF"/>
              </a:solidFill>
              <a:uFill>
                <a:solidFill>
                  <a:srgbClr val="0000FF"/>
                </a:solidFill>
              </a:uFill>
              <a:hlinkClick r:id="rId3"/>
            </a:endParaRPr>
          </a:p>
          <a:p>
            <a:r>
              <a:t>Over half from Afghanistan, then Syria, Eritrea, Iraq, Somalia, Gambia;</a:t>
            </a:r>
          </a:p>
          <a:p>
            <a:endParaRPr/>
          </a:p>
          <a:p>
            <a:r>
              <a:t>Countries: Sweden (35,000), Germany (14k+), Hungary, Austraia (8k+), Norway (4k), Italy (4k), Netherlands (3.8k); UK (3k)</a:t>
            </a:r>
          </a:p>
          <a:p>
            <a:endParaRPr/>
          </a:p>
          <a:p>
            <a:r>
              <a:t>91% males, 13% below 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r>
              <a:t>General care population: 74% in foster placements: 62% placed inside the council boundary, 16% fostered by a friend or relative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Matching factors mentioned by social workers, foster carers, &amp; young people included</a:t>
            </a:r>
            <a:endParaRPr lang="en-US" dirty="0"/>
          </a:p>
        </p:txBody>
      </p:sp>
    </p:spTree>
    <p:extLst>
      <p:ext uri="{BB962C8B-B14F-4D97-AF65-F5344CB8AC3E}">
        <p14:creationId xmlns:p14="http://schemas.microsoft.com/office/powerpoint/2010/main" val="105187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Vulnerable study </a:t>
            </a:r>
            <a:r>
              <a:rPr lang="en-US" dirty="0" err="1"/>
              <a:t>bursury</a:t>
            </a:r>
            <a:r>
              <a:rPr lang="en-US" baseline="0" dirty="0"/>
              <a:t> of £1200 for those aged 16-19 and in FTE</a:t>
            </a:r>
            <a:endParaRPr lang="en-US" dirty="0"/>
          </a:p>
        </p:txBody>
      </p:sp>
    </p:spTree>
    <p:extLst>
      <p:ext uri="{BB962C8B-B14F-4D97-AF65-F5344CB8AC3E}">
        <p14:creationId xmlns:p14="http://schemas.microsoft.com/office/powerpoint/2010/main" val="93961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Triggered when they start in a mainstream school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2" name="Shape 12"/>
          <p:cNvSpPr/>
          <p:nvPr/>
        </p:nvSpPr>
        <p:spPr>
          <a:xfrm>
            <a:off x="571499" y="4749801"/>
            <a:ext cx="11868096" cy="127"/>
          </a:xfrm>
          <a:prstGeom prst="line">
            <a:avLst/>
          </a:prstGeom>
          <a:ln w="12700">
            <a:solidFill>
              <a:srgbClr val="9A9A9A"/>
            </a:solidFill>
            <a:miter lim="400000"/>
          </a:ln>
        </p:spPr>
        <p:txBody>
          <a:bodyPr lIns="45718" tIns="45718" rIns="45718" bIns="45718"/>
          <a:lstStyle/>
          <a:p>
            <a:endParaRPr/>
          </a:p>
        </p:txBody>
      </p:sp>
      <p:sp>
        <p:nvSpPr>
          <p:cNvPr id="13" name="Shape 13"/>
          <p:cNvSpPr>
            <a:spLocks noGrp="1"/>
          </p:cNvSpPr>
          <p:nvPr>
            <p:ph type="title"/>
          </p:nvPr>
        </p:nvSpPr>
        <p:spPr>
          <a:xfrm>
            <a:off x="571500" y="1320800"/>
            <a:ext cx="11861800" cy="3175000"/>
          </a:xfrm>
          <a:prstGeom prst="rect">
            <a:avLst/>
          </a:prstGeom>
        </p:spPr>
        <p:txBody>
          <a:bodyPr/>
          <a:lstStyle/>
          <a:p>
            <a:r>
              <a:t>Title Text</a:t>
            </a:r>
          </a:p>
        </p:txBody>
      </p:sp>
      <p:sp>
        <p:nvSpPr>
          <p:cNvPr id="14" name="Shape 14"/>
          <p:cNvSpPr>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mn-lt"/>
                <a:ea typeface="+mn-ea"/>
                <a:cs typeface="+mn-cs"/>
                <a:sym typeface="Helvetica Neue"/>
              </a:defRPr>
            </a:lvl1pPr>
            <a:lvl2pPr marL="0" indent="0">
              <a:spcBef>
                <a:spcPts val="0"/>
              </a:spcBef>
              <a:buSzTx/>
              <a:buFontTx/>
              <a:buNone/>
              <a:defRPr sz="2600">
                <a:latin typeface="+mn-lt"/>
                <a:ea typeface="+mn-ea"/>
                <a:cs typeface="+mn-cs"/>
                <a:sym typeface="Helvetica Neue"/>
              </a:defRPr>
            </a:lvl2pPr>
            <a:lvl3pPr marL="0" indent="0">
              <a:spcBef>
                <a:spcPts val="0"/>
              </a:spcBef>
              <a:buSzTx/>
              <a:buFontTx/>
              <a:buNone/>
              <a:defRPr sz="2600">
                <a:latin typeface="+mn-lt"/>
                <a:ea typeface="+mn-ea"/>
                <a:cs typeface="+mn-cs"/>
                <a:sym typeface="Helvetica Neue"/>
              </a:defRPr>
            </a:lvl3pPr>
            <a:lvl4pPr marL="0" indent="0">
              <a:spcBef>
                <a:spcPts val="0"/>
              </a:spcBef>
              <a:buSzTx/>
              <a:buFontTx/>
              <a:buNone/>
              <a:defRPr sz="2600">
                <a:latin typeface="+mn-lt"/>
                <a:ea typeface="+mn-ea"/>
                <a:cs typeface="+mn-cs"/>
                <a:sym typeface="Helvetica Neue"/>
              </a:defRPr>
            </a:lvl4pPr>
            <a:lvl5pPr marL="0" indent="0">
              <a:spcBef>
                <a:spcPts val="0"/>
              </a:spcBef>
              <a:buSzTx/>
              <a:buFontTx/>
              <a:buNone/>
              <a:defRPr sz="26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1" name="Shape 101"/>
          <p:cNvSpPr>
            <a:spLocks noGrp="1"/>
          </p:cNvSpPr>
          <p:nvPr>
            <p:ph type="body" sz="quarter" idx="1"/>
          </p:nvPr>
        </p:nvSpPr>
        <p:spPr>
          <a:xfrm>
            <a:off x="1270000" y="6362700"/>
            <a:ext cx="10464800" cy="498422"/>
          </a:xfrm>
          <a:prstGeom prst="rect">
            <a:avLst/>
          </a:prstGeom>
        </p:spPr>
        <p:txBody>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vl2pPr marL="787400" indent="-330200" algn="ctr" defTabSz="457200">
              <a:spcBef>
                <a:spcPts val="0"/>
              </a:spcBef>
              <a:buFontTx/>
              <a:defRPr sz="2600">
                <a:solidFill>
                  <a:srgbClr val="000000"/>
                </a:solidFill>
                <a:latin typeface="Helvetica Neue Medium"/>
                <a:ea typeface="Helvetica Neue Medium"/>
                <a:cs typeface="Helvetica Neue Medium"/>
                <a:sym typeface="Helvetica Neue Medium"/>
              </a:defRPr>
            </a:lvl2pPr>
            <a:lvl3pPr marL="1244600" indent="-330200" algn="ctr" defTabSz="457200">
              <a:spcBef>
                <a:spcPts val="0"/>
              </a:spcBef>
              <a:buFontTx/>
              <a:defRPr sz="2600">
                <a:solidFill>
                  <a:srgbClr val="000000"/>
                </a:solidFill>
                <a:latin typeface="Helvetica Neue Medium"/>
                <a:ea typeface="Helvetica Neue Medium"/>
                <a:cs typeface="Helvetica Neue Medium"/>
                <a:sym typeface="Helvetica Neue Medium"/>
              </a:defRPr>
            </a:lvl3pPr>
            <a:lvl4pPr marL="1701800" indent="-330200" algn="ctr" defTabSz="457200">
              <a:spcBef>
                <a:spcPts val="0"/>
              </a:spcBef>
              <a:buFontTx/>
              <a:defRPr sz="2600">
                <a:solidFill>
                  <a:srgbClr val="000000"/>
                </a:solidFill>
                <a:latin typeface="Helvetica Neue Medium"/>
                <a:ea typeface="Helvetica Neue Medium"/>
                <a:cs typeface="Helvetica Neue Medium"/>
                <a:sym typeface="Helvetica Neue Medium"/>
              </a:defRPr>
            </a:lvl4pPr>
            <a:lvl5pPr marL="2159000" indent="-330200" algn="ctr" defTabSz="457200">
              <a:spcBef>
                <a:spcPts val="0"/>
              </a:spcBef>
              <a:buFontTx/>
              <a:defRPr sz="2600">
                <a:solidFill>
                  <a:srgbClr val="000000"/>
                </a:solidFill>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02" name="Shape 102"/>
          <p:cNvSpPr>
            <a:spLocks noGrp="1"/>
          </p:cNvSpPr>
          <p:nvPr>
            <p:ph type="body" sz="quarter" idx="13"/>
          </p:nvPr>
        </p:nvSpPr>
        <p:spPr>
          <a:xfrm>
            <a:off x="1270000" y="4292600"/>
            <a:ext cx="10464800" cy="711200"/>
          </a:xfrm>
          <a:prstGeom prst="rect">
            <a:avLst/>
          </a:prstGeom>
        </p:spPr>
        <p:txBody>
          <a:bodyPr anchor="ctr"/>
          <a:lstStyle/>
          <a:p>
            <a:pPr marL="0" indent="0" algn="ctr" defTabSz="457200">
              <a:spcBef>
                <a:spcPts val="2400"/>
              </a:spcBef>
              <a:buSzTx/>
              <a:buFontTx/>
              <a:buNone/>
              <a:defRPr sz="4000"/>
            </a:pPr>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0" name="Shape 110"/>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Shape 11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2" name="Shape 22"/>
          <p:cNvSpPr/>
          <p:nvPr/>
        </p:nvSpPr>
        <p:spPr>
          <a:xfrm>
            <a:off x="7543799" y="7975599"/>
            <a:ext cx="2" cy="1422530"/>
          </a:xfrm>
          <a:prstGeom prst="line">
            <a:avLst/>
          </a:prstGeom>
          <a:ln w="12700">
            <a:solidFill>
              <a:srgbClr val="9A9A9A"/>
            </a:solidFill>
            <a:miter lim="400000"/>
          </a:ln>
        </p:spPr>
        <p:txBody>
          <a:bodyPr lIns="45718" tIns="45718" rIns="45718" bIns="45718"/>
          <a:lstStyle/>
          <a:p>
            <a:endParaRPr/>
          </a:p>
        </p:txBody>
      </p:sp>
      <p:sp>
        <p:nvSpPr>
          <p:cNvPr id="23" name="Shape 23"/>
          <p:cNvSpPr>
            <a:spLocks noGrp="1"/>
          </p:cNvSpPr>
          <p:nvPr>
            <p:ph type="pic" idx="13"/>
          </p:nvPr>
        </p:nvSpPr>
        <p:spPr>
          <a:xfrm>
            <a:off x="0" y="0"/>
            <a:ext cx="13004800" cy="7594600"/>
          </a:xfrm>
          <a:prstGeom prst="rect">
            <a:avLst/>
          </a:prstGeom>
        </p:spPr>
        <p:txBody>
          <a:bodyPr lIns="91439" tIns="45719" rIns="91439" bIns="45719">
            <a:noAutofit/>
          </a:bodyPr>
          <a:lstStyle/>
          <a:p>
            <a:endParaRPr/>
          </a:p>
        </p:txBody>
      </p:sp>
      <p:sp>
        <p:nvSpPr>
          <p:cNvPr id="24" name="Shape 24"/>
          <p:cNvSpPr>
            <a:spLocks noGrp="1"/>
          </p:cNvSpPr>
          <p:nvPr>
            <p:ph type="title"/>
          </p:nvPr>
        </p:nvSpPr>
        <p:spPr>
          <a:xfrm>
            <a:off x="1409700" y="7785100"/>
            <a:ext cx="5791200" cy="1701800"/>
          </a:xfrm>
          <a:prstGeom prst="rect">
            <a:avLst/>
          </a:prstGeom>
        </p:spPr>
        <p:txBody>
          <a:bodyPr anchor="ctr"/>
          <a:lstStyle>
            <a:lvl1pPr algn="r"/>
          </a:lstStyle>
          <a:p>
            <a:r>
              <a:t>Title Text</a:t>
            </a:r>
          </a:p>
        </p:txBody>
      </p:sp>
      <p:sp>
        <p:nvSpPr>
          <p:cNvPr id="25" name="Shape 25"/>
          <p:cNvSpPr>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mn-lt"/>
                <a:ea typeface="+mn-ea"/>
                <a:cs typeface="+mn-cs"/>
                <a:sym typeface="Helvetica Neue"/>
              </a:defRPr>
            </a:lvl1pPr>
            <a:lvl2pPr marL="0" indent="0">
              <a:spcBef>
                <a:spcPts val="0"/>
              </a:spcBef>
              <a:buSzTx/>
              <a:buFontTx/>
              <a:buNone/>
              <a:defRPr sz="2600">
                <a:latin typeface="+mn-lt"/>
                <a:ea typeface="+mn-ea"/>
                <a:cs typeface="+mn-cs"/>
                <a:sym typeface="Helvetica Neue"/>
              </a:defRPr>
            </a:lvl2pPr>
            <a:lvl3pPr marL="0" indent="0">
              <a:spcBef>
                <a:spcPts val="0"/>
              </a:spcBef>
              <a:buSzTx/>
              <a:buFontTx/>
              <a:buNone/>
              <a:defRPr sz="2600">
                <a:latin typeface="+mn-lt"/>
                <a:ea typeface="+mn-ea"/>
                <a:cs typeface="+mn-cs"/>
                <a:sym typeface="Helvetica Neue"/>
              </a:defRPr>
            </a:lvl3pPr>
            <a:lvl4pPr marL="0" indent="0">
              <a:spcBef>
                <a:spcPts val="0"/>
              </a:spcBef>
              <a:buSzTx/>
              <a:buFontTx/>
              <a:buNone/>
              <a:defRPr sz="2600">
                <a:latin typeface="+mn-lt"/>
                <a:ea typeface="+mn-ea"/>
                <a:cs typeface="+mn-cs"/>
                <a:sym typeface="Helvetica Neue"/>
              </a:defRPr>
            </a:lvl4pPr>
            <a:lvl5pPr marL="0" indent="0">
              <a:spcBef>
                <a:spcPts val="0"/>
              </a:spcBef>
              <a:buSzTx/>
              <a:buFontTx/>
              <a:buNone/>
              <a:defRPr sz="26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71500" y="3289300"/>
            <a:ext cx="11861800" cy="3175000"/>
          </a:xfrm>
          <a:prstGeom prst="rect">
            <a:avLst/>
          </a:prstGeom>
        </p:spPr>
        <p:txBody>
          <a:bodyPr anchor="ct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1" name="Shape 41"/>
          <p:cNvSpPr/>
          <p:nvPr/>
        </p:nvSpPr>
        <p:spPr>
          <a:xfrm>
            <a:off x="571500" y="4864100"/>
            <a:ext cx="5334476" cy="58"/>
          </a:xfrm>
          <a:prstGeom prst="line">
            <a:avLst/>
          </a:prstGeom>
          <a:ln w="12700">
            <a:solidFill>
              <a:srgbClr val="9A9A9A"/>
            </a:solidFill>
            <a:miter lim="400000"/>
          </a:ln>
        </p:spPr>
        <p:txBody>
          <a:bodyPr lIns="45718" tIns="45718" rIns="45718" bIns="45718"/>
          <a:lstStyle/>
          <a:p>
            <a:endParaRPr/>
          </a:p>
        </p:txBody>
      </p:sp>
      <p:sp>
        <p:nvSpPr>
          <p:cNvPr id="42" name="Shape 42"/>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43" name="Shape 43"/>
          <p:cNvSpPr>
            <a:spLocks noGrp="1"/>
          </p:cNvSpPr>
          <p:nvPr>
            <p:ph type="title"/>
          </p:nvPr>
        </p:nvSpPr>
        <p:spPr>
          <a:xfrm>
            <a:off x="571500" y="1435100"/>
            <a:ext cx="5334000" cy="3175000"/>
          </a:xfrm>
          <a:prstGeom prst="rect">
            <a:avLst/>
          </a:prstGeom>
        </p:spPr>
        <p:txBody>
          <a:bodyPr/>
          <a:lstStyle/>
          <a:p>
            <a:r>
              <a:t>Title Text</a:t>
            </a:r>
          </a:p>
        </p:txBody>
      </p:sp>
      <p:sp>
        <p:nvSpPr>
          <p:cNvPr id="44" name="Shape 44"/>
          <p:cNvSpPr>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mn-lt"/>
                <a:ea typeface="+mn-ea"/>
                <a:cs typeface="+mn-cs"/>
                <a:sym typeface="Helvetica Neue"/>
              </a:defRPr>
            </a:lvl1pPr>
            <a:lvl2pPr marL="0" indent="0">
              <a:spcBef>
                <a:spcPts val="0"/>
              </a:spcBef>
              <a:buSzTx/>
              <a:buFontTx/>
              <a:buNone/>
              <a:defRPr sz="2600">
                <a:latin typeface="+mn-lt"/>
                <a:ea typeface="+mn-ea"/>
                <a:cs typeface="+mn-cs"/>
                <a:sym typeface="Helvetica Neue"/>
              </a:defRPr>
            </a:lvl2pPr>
            <a:lvl3pPr marL="0" indent="0">
              <a:spcBef>
                <a:spcPts val="0"/>
              </a:spcBef>
              <a:buSzTx/>
              <a:buFontTx/>
              <a:buNone/>
              <a:defRPr sz="2600">
                <a:latin typeface="+mn-lt"/>
                <a:ea typeface="+mn-ea"/>
                <a:cs typeface="+mn-cs"/>
                <a:sym typeface="Helvetica Neue"/>
              </a:defRPr>
            </a:lvl3pPr>
            <a:lvl4pPr marL="0" indent="0">
              <a:spcBef>
                <a:spcPts val="0"/>
              </a:spcBef>
              <a:buSzTx/>
              <a:buFontTx/>
              <a:buNone/>
              <a:defRPr sz="2600">
                <a:latin typeface="+mn-lt"/>
                <a:ea typeface="+mn-ea"/>
                <a:cs typeface="+mn-cs"/>
                <a:sym typeface="Helvetica Neue"/>
              </a:defRPr>
            </a:lvl4pPr>
            <a:lvl5pPr marL="0" indent="0">
              <a:spcBef>
                <a:spcPts val="0"/>
              </a:spcBef>
              <a:buSzTx/>
              <a:buFontTx/>
              <a:buNone/>
              <a:defRPr sz="26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r>
              <a:t>Title Text</a:t>
            </a:r>
          </a:p>
        </p:txBody>
      </p:sp>
      <p:sp>
        <p:nvSpPr>
          <p:cNvPr id="53" name="Shape 5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69" name="Shape 69"/>
          <p:cNvSpPr/>
          <p:nvPr/>
        </p:nvSpPr>
        <p:spPr>
          <a:xfrm>
            <a:off x="571500" y="1968500"/>
            <a:ext cx="5073394" cy="133"/>
          </a:xfrm>
          <a:prstGeom prst="line">
            <a:avLst/>
          </a:prstGeom>
          <a:ln w="12700">
            <a:solidFill>
              <a:srgbClr val="9A9A9A"/>
            </a:solidFill>
            <a:miter lim="400000"/>
          </a:ln>
        </p:spPr>
        <p:txBody>
          <a:bodyPr lIns="45718" tIns="45718" rIns="45718" bIns="45718"/>
          <a:lstStyle/>
          <a:p>
            <a:endParaRPr/>
          </a:p>
        </p:txBody>
      </p:sp>
      <p:sp>
        <p:nvSpPr>
          <p:cNvPr id="70" name="Shape 70"/>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71" name="Shape 71"/>
          <p:cNvSpPr>
            <a:spLocks noGrp="1"/>
          </p:cNvSpPr>
          <p:nvPr>
            <p:ph type="title"/>
          </p:nvPr>
        </p:nvSpPr>
        <p:spPr>
          <a:xfrm>
            <a:off x="571500" y="330200"/>
            <a:ext cx="5080000" cy="1397000"/>
          </a:xfrm>
          <a:prstGeom prst="rect">
            <a:avLst/>
          </a:prstGeom>
        </p:spPr>
        <p:txBody>
          <a:bodyPr/>
          <a:lstStyle/>
          <a:p>
            <a:r>
              <a:t>Title Text</a:t>
            </a:r>
          </a:p>
        </p:txBody>
      </p:sp>
      <p:sp>
        <p:nvSpPr>
          <p:cNvPr id="72" name="Shape 72"/>
          <p:cNvSpPr>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mn-lt"/>
                <a:ea typeface="+mn-ea"/>
                <a:cs typeface="+mn-cs"/>
                <a:sym typeface="Helvetica Neue"/>
              </a:defRPr>
            </a:lvl1pPr>
            <a:lvl2pPr marL="660400" indent="-330200">
              <a:spcBef>
                <a:spcPts val="3000"/>
              </a:spcBef>
              <a:defRPr sz="2600">
                <a:latin typeface="+mn-lt"/>
                <a:ea typeface="+mn-ea"/>
                <a:cs typeface="+mn-cs"/>
                <a:sym typeface="Helvetica Neue"/>
              </a:defRPr>
            </a:lvl2pPr>
            <a:lvl3pPr marL="990600" indent="-330200">
              <a:spcBef>
                <a:spcPts val="3000"/>
              </a:spcBef>
              <a:defRPr sz="2600">
                <a:latin typeface="+mn-lt"/>
                <a:ea typeface="+mn-ea"/>
                <a:cs typeface="+mn-cs"/>
                <a:sym typeface="Helvetica Neue"/>
              </a:defRPr>
            </a:lvl3pPr>
            <a:lvl4pPr marL="1320800" indent="-330200">
              <a:spcBef>
                <a:spcPts val="3000"/>
              </a:spcBef>
              <a:defRPr sz="2600">
                <a:latin typeface="+mn-lt"/>
                <a:ea typeface="+mn-ea"/>
                <a:cs typeface="+mn-cs"/>
                <a:sym typeface="Helvetica Neue"/>
              </a:defRPr>
            </a:lvl4pPr>
            <a:lvl5pPr marL="1651000" indent="-330200">
              <a:spcBef>
                <a:spcPts val="3000"/>
              </a:spcBef>
              <a:defRPr sz="26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73" name="Shape 73"/>
          <p:cNvSpPr>
            <a:spLocks noGrp="1"/>
          </p:cNvSpPr>
          <p:nvPr>
            <p:ph type="sldNum" sz="quarter" idx="2"/>
          </p:nvPr>
        </p:nvSpPr>
        <p:spPr>
          <a:xfrm>
            <a:off x="510743" y="9194800"/>
            <a:ext cx="312014" cy="299822"/>
          </a:xfrm>
          <a:prstGeom prst="rect">
            <a:avLst/>
          </a:prstGeom>
        </p:spPr>
        <p:txBody>
          <a:bodyPr/>
          <a:lstStyle>
            <a:lvl1pPr algn="l"/>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0" name="Shape 80"/>
          <p:cNvSpPr>
            <a:spLocks noGrp="1"/>
          </p:cNvSpPr>
          <p:nvPr>
            <p:ph type="body" idx="1"/>
          </p:nvPr>
        </p:nvSpPr>
        <p:spPr>
          <a:xfrm>
            <a:off x="889000" y="889000"/>
            <a:ext cx="11214100" cy="79629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8" name="Shape 88"/>
          <p:cNvSpPr/>
          <p:nvPr/>
        </p:nvSpPr>
        <p:spPr>
          <a:xfrm flipH="1">
            <a:off x="9055097" y="508000"/>
            <a:ext cx="129" cy="7975632"/>
          </a:xfrm>
          <a:prstGeom prst="line">
            <a:avLst/>
          </a:prstGeom>
          <a:ln w="12700">
            <a:solidFill>
              <a:srgbClr val="9A9A9A"/>
            </a:solidFill>
            <a:miter lim="400000"/>
          </a:ln>
        </p:spPr>
        <p:txBody>
          <a:bodyPr lIns="45718" tIns="45718" rIns="45718" bIns="45718"/>
          <a:lstStyle/>
          <a:p>
            <a:endParaRPr/>
          </a:p>
        </p:txBody>
      </p:sp>
      <p:sp>
        <p:nvSpPr>
          <p:cNvPr id="89" name="Shape 89"/>
          <p:cNvSpPr/>
          <p:nvPr/>
        </p:nvSpPr>
        <p:spPr>
          <a:xfrm>
            <a:off x="9055096" y="4464050"/>
            <a:ext cx="3448504" cy="59"/>
          </a:xfrm>
          <a:prstGeom prst="line">
            <a:avLst/>
          </a:prstGeom>
          <a:ln w="12700">
            <a:solidFill>
              <a:srgbClr val="9A9A9A"/>
            </a:solidFill>
            <a:miter lim="400000"/>
          </a:ln>
        </p:spPr>
        <p:txBody>
          <a:bodyPr lIns="45718" tIns="45718" rIns="45718" bIns="45718"/>
          <a:lstStyle/>
          <a:p>
            <a:endParaRPr/>
          </a:p>
        </p:txBody>
      </p:sp>
      <p:sp>
        <p:nvSpPr>
          <p:cNvPr id="90" name="Shape 90"/>
          <p:cNvSpPr>
            <a:spLocks noGrp="1"/>
          </p:cNvSpPr>
          <p:nvPr>
            <p:ph type="pic" sz="quarter" idx="13"/>
          </p:nvPr>
        </p:nvSpPr>
        <p:spPr>
          <a:xfrm>
            <a:off x="9220200" y="4622800"/>
            <a:ext cx="3276600" cy="3860800"/>
          </a:xfrm>
          <a:prstGeom prst="rect">
            <a:avLst/>
          </a:prstGeom>
        </p:spPr>
        <p:txBody>
          <a:bodyPr lIns="91439" tIns="45719" rIns="91439" bIns="45719">
            <a:noAutofit/>
          </a:bodyPr>
          <a:lstStyle/>
          <a:p>
            <a:endParaRPr/>
          </a:p>
        </p:txBody>
      </p:sp>
      <p:sp>
        <p:nvSpPr>
          <p:cNvPr id="91" name="Shape 91"/>
          <p:cNvSpPr>
            <a:spLocks noGrp="1"/>
          </p:cNvSpPr>
          <p:nvPr>
            <p:ph type="pic" sz="quarter" idx="14"/>
          </p:nvPr>
        </p:nvSpPr>
        <p:spPr>
          <a:xfrm>
            <a:off x="9220200" y="508000"/>
            <a:ext cx="3276600" cy="3797300"/>
          </a:xfrm>
          <a:prstGeom prst="rect">
            <a:avLst/>
          </a:prstGeom>
        </p:spPr>
        <p:txBody>
          <a:bodyPr lIns="91439" tIns="45719" rIns="91439" bIns="45719">
            <a:noAutofit/>
          </a:bodyPr>
          <a:lstStyle/>
          <a:p>
            <a:endParaRPr/>
          </a:p>
        </p:txBody>
      </p:sp>
      <p:sp>
        <p:nvSpPr>
          <p:cNvPr id="92" name="Shape 92"/>
          <p:cNvSpPr>
            <a:spLocks noGrp="1"/>
          </p:cNvSpPr>
          <p:nvPr>
            <p:ph type="pic" idx="15"/>
          </p:nvPr>
        </p:nvSpPr>
        <p:spPr>
          <a:xfrm>
            <a:off x="520700" y="508000"/>
            <a:ext cx="8369300" cy="7975600"/>
          </a:xfrm>
          <a:prstGeom prst="rect">
            <a:avLst/>
          </a:prstGeom>
        </p:spPr>
        <p:txBody>
          <a:bodyPr lIns="91439" tIns="45719" rIns="91439" bIns="45719">
            <a:noAutofit/>
          </a:bodyPr>
          <a:lstStyle/>
          <a:p>
            <a:endParaRPr/>
          </a:p>
        </p:txBody>
      </p:sp>
      <p:sp>
        <p:nvSpPr>
          <p:cNvPr id="93" name="Shape 93"/>
          <p:cNvSpPr>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mn-lt"/>
                <a:ea typeface="+mn-ea"/>
                <a:cs typeface="+mn-cs"/>
                <a:sym typeface="Helvetica Neue"/>
              </a:defRPr>
            </a:lvl1pPr>
            <a:lvl2pPr marL="0" indent="0">
              <a:spcBef>
                <a:spcPts val="0"/>
              </a:spcBef>
              <a:buSzTx/>
              <a:buFontTx/>
              <a:buNone/>
              <a:defRPr sz="2600">
                <a:latin typeface="+mn-lt"/>
                <a:ea typeface="+mn-ea"/>
                <a:cs typeface="+mn-cs"/>
                <a:sym typeface="Helvetica Neue"/>
              </a:defRPr>
            </a:lvl2pPr>
            <a:lvl3pPr marL="0" indent="0">
              <a:spcBef>
                <a:spcPts val="0"/>
              </a:spcBef>
              <a:buSzTx/>
              <a:buFontTx/>
              <a:buNone/>
              <a:defRPr sz="2600">
                <a:latin typeface="+mn-lt"/>
                <a:ea typeface="+mn-ea"/>
                <a:cs typeface="+mn-cs"/>
                <a:sym typeface="Helvetica Neue"/>
              </a:defRPr>
            </a:lvl3pPr>
            <a:lvl4pPr marL="0" indent="0">
              <a:spcBef>
                <a:spcPts val="0"/>
              </a:spcBef>
              <a:buSzTx/>
              <a:buFontTx/>
              <a:buNone/>
              <a:defRPr sz="2600">
                <a:latin typeface="+mn-lt"/>
                <a:ea typeface="+mn-ea"/>
                <a:cs typeface="+mn-cs"/>
                <a:sym typeface="Helvetica Neue"/>
              </a:defRPr>
            </a:lvl4pPr>
            <a:lvl5pPr marL="0" indent="0">
              <a:spcBef>
                <a:spcPts val="0"/>
              </a:spcBef>
              <a:buSzTx/>
              <a:buFontTx/>
              <a:buNone/>
              <a:defRPr sz="2600">
                <a:latin typeface="+mn-lt"/>
                <a:ea typeface="+mn-ea"/>
                <a:cs typeface="+mn-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71500" y="1968501"/>
            <a:ext cx="11868106" cy="127"/>
          </a:xfrm>
          <a:prstGeom prst="line">
            <a:avLst/>
          </a:prstGeom>
          <a:ln w="12700">
            <a:solidFill>
              <a:srgbClr val="9A9A9A"/>
            </a:solidFill>
            <a:miter lim="400000"/>
          </a:ln>
        </p:spPr>
        <p:txBody>
          <a:bodyPr lIns="45718" tIns="45718" rIns="45718" bIns="45718"/>
          <a:lstStyle/>
          <a:p>
            <a:endParaRPr/>
          </a:p>
        </p:txBody>
      </p:sp>
      <p:sp>
        <p:nvSpPr>
          <p:cNvPr id="3" name="Shape 3"/>
          <p:cNvSpPr>
            <a:spLocks noGrp="1"/>
          </p:cNvSpPr>
          <p:nvPr>
            <p:ph type="title"/>
          </p:nvPr>
        </p:nvSpPr>
        <p:spPr>
          <a:xfrm>
            <a:off x="571500" y="330200"/>
            <a:ext cx="11861800" cy="1397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4" name="Shape 4"/>
          <p:cNvSpPr>
            <a:spLocks noGrp="1"/>
          </p:cNvSpPr>
          <p:nvPr>
            <p:ph type="body" idx="1"/>
          </p:nvPr>
        </p:nvSpPr>
        <p:spPr>
          <a:xfrm>
            <a:off x="571500" y="2222500"/>
            <a:ext cx="11861800" cy="666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2268200" y="9194800"/>
            <a:ext cx="312015" cy="299822"/>
          </a:xfrm>
          <a:prstGeom prst="rect">
            <a:avLst/>
          </a:prstGeom>
          <a:ln w="12700">
            <a:miter lim="400000"/>
          </a:ln>
        </p:spPr>
        <p:txBody>
          <a:bodyPr wrap="none" lIns="50800" tIns="50800" rIns="50800" bIns="50800">
            <a:spAutoFit/>
          </a:bodyPr>
          <a:lstStyle>
            <a:lvl1pPr algn="r">
              <a:defRPr sz="1400">
                <a:latin typeface="+mn-lt"/>
                <a:ea typeface="+mn-ea"/>
                <a:cs typeface="+mn-cs"/>
                <a:sym typeface="Helvetica Neue"/>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1pPr>
      <a:lvl2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2pPr>
      <a:lvl3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3pPr>
      <a:lvl4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4pPr>
      <a:lvl5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5pPr>
      <a:lvl6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6pPr>
      <a:lvl7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7pPr>
      <a:lvl8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8pPr>
      <a:lvl9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9pPr>
    </p:bodyStyle>
    <p:otherStyle>
      <a:lvl1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0" algn="r" defTabSz="584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llie.ott@education.ox.ac.uk?subjec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ctrTitle"/>
          </p:nvPr>
        </p:nvSpPr>
        <p:spPr>
          <a:xfrm>
            <a:off x="571500" y="1308227"/>
            <a:ext cx="11861800" cy="3175002"/>
          </a:xfrm>
          <a:prstGeom prst="rect">
            <a:avLst/>
          </a:prstGeom>
        </p:spPr>
        <p:txBody>
          <a:bodyPr>
            <a:normAutofit/>
          </a:bodyPr>
          <a:lstStyle/>
          <a:p>
            <a:r>
              <a:rPr lang="en-GB" dirty="0"/>
              <a:t>Unaccompanied minors in the UK and </a:t>
            </a:r>
            <a:br>
              <a:rPr lang="en-GB" dirty="0"/>
            </a:br>
            <a:r>
              <a:rPr lang="en-GB" dirty="0"/>
              <a:t>research on their accommodation, education, and wellbeing in England and high-income countries</a:t>
            </a:r>
            <a:endParaRPr dirty="0"/>
          </a:p>
        </p:txBody>
      </p:sp>
      <p:sp>
        <p:nvSpPr>
          <p:cNvPr id="128" name="Shape 128"/>
          <p:cNvSpPr>
            <a:spLocks noGrp="1"/>
          </p:cNvSpPr>
          <p:nvPr>
            <p:ph type="subTitle" idx="1"/>
          </p:nvPr>
        </p:nvSpPr>
        <p:spPr>
          <a:xfrm>
            <a:off x="571500" y="5016500"/>
            <a:ext cx="11861800" cy="4368752"/>
          </a:xfrm>
          <a:prstGeom prst="rect">
            <a:avLst/>
          </a:prstGeom>
        </p:spPr>
        <p:txBody>
          <a:bodyPr>
            <a:normAutofit/>
          </a:bodyPr>
          <a:lstStyle/>
          <a:p>
            <a:pPr defTabSz="572516">
              <a:defRPr sz="2500"/>
            </a:pPr>
            <a:r>
              <a:rPr dirty="0"/>
              <a:t>D</a:t>
            </a:r>
            <a:r>
              <a:rPr lang="en-GB" dirty="0"/>
              <a:t>r</a:t>
            </a:r>
            <a:r>
              <a:rPr dirty="0"/>
              <a:t> Ellie Ott</a:t>
            </a:r>
            <a:endParaRPr lang="en-GB" dirty="0"/>
          </a:p>
          <a:p>
            <a:pPr defTabSz="572516">
              <a:defRPr sz="2500"/>
            </a:pPr>
            <a:r>
              <a:rPr lang="en-GB" dirty="0"/>
              <a:t>Research Fellow</a:t>
            </a:r>
          </a:p>
          <a:p>
            <a:pPr defTabSz="572516">
              <a:defRPr sz="2500"/>
            </a:pPr>
            <a:r>
              <a:rPr lang="en-GB" dirty="0"/>
              <a:t>Rees Centre, Department of Education, University of Oxford</a:t>
            </a:r>
          </a:p>
          <a:p>
            <a:pPr defTabSz="572516">
              <a:defRPr sz="2500"/>
            </a:pPr>
            <a:r>
              <a:rPr lang="en-GB" dirty="0" err="1"/>
              <a:t>ellie.ott@education.ox.ac.uk</a:t>
            </a:r>
            <a:r>
              <a:rPr lang="en-GB" dirty="0"/>
              <a:t> | twitter: @</a:t>
            </a:r>
            <a:r>
              <a:rPr lang="en-GB" dirty="0" err="1"/>
              <a:t>eleanorott</a:t>
            </a:r>
            <a:endParaRPr lang="en-GB" dirty="0"/>
          </a:p>
          <a:p>
            <a:pPr defTabSz="572516">
              <a:defRPr sz="2500" u="sng"/>
            </a:pPr>
            <a:endParaRPr lang="en-GB" dirty="0">
              <a:solidFill>
                <a:srgbClr val="0000FF"/>
              </a:solidFill>
              <a:uFill>
                <a:solidFill>
                  <a:srgbClr val="0000FF"/>
                </a:solidFill>
              </a:uFill>
              <a:hlinkClick r:id="rId3"/>
            </a:endParaRPr>
          </a:p>
          <a:p>
            <a:pPr defTabSz="572516">
              <a:defRPr sz="2500"/>
            </a:pPr>
            <a:r>
              <a:rPr lang="en-GB" sz="2500" dirty="0" err="1">
                <a:solidFill>
                  <a:schemeClr val="tx1">
                    <a:lumMod val="50000"/>
                    <a:lumOff val="50000"/>
                  </a:schemeClr>
                </a:solidFill>
                <a:uFill>
                  <a:solidFill>
                    <a:srgbClr val="0000FF"/>
                  </a:solidFill>
                </a:uFill>
                <a:sym typeface="Helvetica"/>
              </a:rPr>
              <a:t>rees.centre@education.ox.ac.uk</a:t>
            </a:r>
            <a:r>
              <a:rPr lang="en-GB" sz="2500" dirty="0">
                <a:solidFill>
                  <a:schemeClr val="tx1">
                    <a:lumMod val="50000"/>
                    <a:lumOff val="50000"/>
                  </a:schemeClr>
                </a:solidFill>
                <a:uFill>
                  <a:solidFill>
                    <a:srgbClr val="0000FF"/>
                  </a:solidFill>
                </a:uFill>
                <a:sym typeface="Helvetica"/>
              </a:rPr>
              <a:t> | </a:t>
            </a:r>
            <a:r>
              <a:rPr lang="en-GB" sz="2500" dirty="0" err="1">
                <a:solidFill>
                  <a:schemeClr val="tx1">
                    <a:lumMod val="50000"/>
                    <a:lumOff val="50000"/>
                  </a:schemeClr>
                </a:solidFill>
                <a:uFill>
                  <a:solidFill>
                    <a:srgbClr val="0000FF"/>
                  </a:solidFill>
                </a:uFill>
                <a:sym typeface="Helvetica"/>
              </a:rPr>
              <a:t>tel</a:t>
            </a:r>
            <a:r>
              <a:rPr lang="en-GB" sz="2500" dirty="0">
                <a:solidFill>
                  <a:schemeClr val="tx1">
                    <a:lumMod val="50000"/>
                    <a:lumOff val="50000"/>
                  </a:schemeClr>
                </a:solidFill>
                <a:uFill>
                  <a:solidFill>
                    <a:srgbClr val="0000FF"/>
                  </a:solidFill>
                </a:uFill>
                <a:sym typeface="Helvetica"/>
              </a:rPr>
              <a:t>: +44 1865 274050 | twitter: @</a:t>
            </a:r>
            <a:r>
              <a:rPr lang="en-GB" sz="2500" dirty="0" err="1">
                <a:solidFill>
                  <a:schemeClr val="tx1">
                    <a:lumMod val="50000"/>
                    <a:lumOff val="50000"/>
                  </a:schemeClr>
                </a:solidFill>
                <a:uFill>
                  <a:solidFill>
                    <a:srgbClr val="0000FF"/>
                  </a:solidFill>
                </a:uFill>
                <a:sym typeface="Helvetica"/>
              </a:rPr>
              <a:t>ReesCentre</a:t>
            </a:r>
            <a:endParaRPr lang="en-US" sz="1700" dirty="0">
              <a:solidFill>
                <a:schemeClr val="tx1">
                  <a:lumMod val="50000"/>
                  <a:lumOff val="50000"/>
                </a:schemeClr>
              </a:solidFill>
              <a:sym typeface="Helvetica"/>
            </a:endParaRPr>
          </a:p>
          <a:p>
            <a:pPr defTabSz="572516">
              <a:defRPr sz="2500"/>
            </a:pPr>
            <a:endParaRPr lang="en-GB" dirty="0"/>
          </a:p>
          <a:p>
            <a:pPr defTabSz="572516">
              <a:defRPr sz="2500"/>
            </a:pPr>
            <a:r>
              <a:rPr lang="en-GB" dirty="0"/>
              <a:t>Collaborators: Dr Aoife O’Higgins, Dr Michael Shea, Caitlin Prentice, </a:t>
            </a:r>
            <a:r>
              <a:rPr lang="en-GB" dirty="0" err="1"/>
              <a:t>Habib</a:t>
            </a:r>
            <a:r>
              <a:rPr lang="en-GB" dirty="0"/>
              <a:t> </a:t>
            </a:r>
            <a:r>
              <a:rPr lang="en-GB" dirty="0" err="1"/>
              <a:t>Rezaie</a:t>
            </a:r>
            <a:endParaRPr lang="en-GB" dirty="0"/>
          </a:p>
          <a:p>
            <a:pPr defTabSz="457200">
              <a:defRPr sz="1700">
                <a:solidFill>
                  <a:srgbClr val="443F3F"/>
                </a:solidFill>
                <a:latin typeface="+mj-lt"/>
                <a:ea typeface="+mj-ea"/>
                <a:cs typeface="+mj-cs"/>
                <a:sym typeface="Helvetica"/>
              </a:defRPr>
            </a:pPr>
            <a:endParaRPr dirty="0"/>
          </a:p>
          <a:p>
            <a:pPr defTabSz="457200">
              <a:defRPr sz="1700">
                <a:solidFill>
                  <a:srgbClr val="443F3F"/>
                </a:solidFill>
                <a:latin typeface="+mj-lt"/>
                <a:ea typeface="+mj-ea"/>
                <a:cs typeface="+mj-cs"/>
                <a:sym typeface="Helvetica"/>
              </a:defRPr>
            </a:pPr>
            <a:endParaRPr dirty="0"/>
          </a:p>
          <a:p>
            <a:pPr defTabSz="457200">
              <a:defRPr sz="1700">
                <a:solidFill>
                  <a:srgbClr val="443F3F"/>
                </a:solidFill>
                <a:latin typeface="+mj-lt"/>
                <a:ea typeface="+mj-ea"/>
                <a:cs typeface="+mj-cs"/>
                <a:sym typeface="Helvetica"/>
              </a:defRPr>
            </a:pPr>
            <a:r>
              <a:rPr lang="en-GB" dirty="0"/>
              <a:t>Unaccompanied minors: Policy and practice in European countries | 27 June 2019</a:t>
            </a:r>
            <a:endParaRPr dirty="0"/>
          </a:p>
        </p:txBody>
      </p:sp>
      <p:pic>
        <p:nvPicPr>
          <p:cNvPr id="5" name="Picture 4"/>
          <p:cNvPicPr>
            <a:picLocks noChangeAspect="1"/>
          </p:cNvPicPr>
          <p:nvPr/>
        </p:nvPicPr>
        <p:blipFill>
          <a:blip r:embed="rId4"/>
          <a:stretch>
            <a:fillRect/>
          </a:stretch>
        </p:blipFill>
        <p:spPr>
          <a:xfrm>
            <a:off x="571500" y="486659"/>
            <a:ext cx="6360865" cy="140074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Messages from research on accommodation and matching to foster </a:t>
            </a:r>
            <a:r>
              <a:rPr lang="en-US" dirty="0" err="1"/>
              <a:t>carers</a:t>
            </a:r>
            <a:endParaRPr lang="en-US" dirty="0"/>
          </a:p>
        </p:txBody>
      </p:sp>
      <p:sp>
        <p:nvSpPr>
          <p:cNvPr id="3" name="Text Placeholder 2"/>
          <p:cNvSpPr>
            <a:spLocks noGrp="1"/>
          </p:cNvSpPr>
          <p:nvPr>
            <p:ph type="body" idx="1"/>
          </p:nvPr>
        </p:nvSpPr>
        <p:spPr/>
        <p:txBody>
          <a:bodyPr>
            <a:normAutofit fontScale="77500" lnSpcReduction="20000"/>
          </a:bodyPr>
          <a:lstStyle/>
          <a:p>
            <a:pPr>
              <a:spcBef>
                <a:spcPts val="1200"/>
              </a:spcBef>
            </a:pPr>
            <a:r>
              <a:rPr lang="en-GB" dirty="0"/>
              <a:t>Matching factors included: ethnicity, religion, language, extent they would speak and learn English, “family fit”, location of placement, and lifestyle &amp; house rules (Wade, </a:t>
            </a:r>
            <a:r>
              <a:rPr lang="en-GB" dirty="0" err="1"/>
              <a:t>Sirriyeh</a:t>
            </a:r>
            <a:r>
              <a:rPr lang="en-GB" dirty="0"/>
              <a:t>, </a:t>
            </a:r>
            <a:r>
              <a:rPr lang="en-GB" dirty="0" err="1"/>
              <a:t>Kohli</a:t>
            </a:r>
            <a:r>
              <a:rPr lang="en-GB" dirty="0"/>
              <a:t>, &amp; Simmonds 2012)</a:t>
            </a:r>
          </a:p>
          <a:p>
            <a:pPr>
              <a:spcBef>
                <a:spcPts val="1200"/>
              </a:spcBef>
            </a:pPr>
            <a:r>
              <a:rPr lang="en-GB" dirty="0"/>
              <a:t>Risks in matching purely by race or ethnicity (e.g. some Afghan children had conflicts with Pakistani families) (Wade, </a:t>
            </a:r>
            <a:r>
              <a:rPr lang="en-GB" dirty="0" err="1"/>
              <a:t>Sirriyeh</a:t>
            </a:r>
            <a:r>
              <a:rPr lang="en-GB" dirty="0"/>
              <a:t>, </a:t>
            </a:r>
            <a:r>
              <a:rPr lang="en-GB" dirty="0" err="1"/>
              <a:t>Kohli</a:t>
            </a:r>
            <a:r>
              <a:rPr lang="en-GB" dirty="0"/>
              <a:t>, &amp; Simmonds 2012)</a:t>
            </a:r>
          </a:p>
          <a:p>
            <a:pPr lvl="1">
              <a:spcBef>
                <a:spcPts val="1200"/>
              </a:spcBef>
            </a:pPr>
            <a:r>
              <a:rPr lang="en-GB" dirty="0"/>
              <a:t>No significant association in ethnic matching and the extent to which young people felt integrated in the family</a:t>
            </a:r>
          </a:p>
          <a:p>
            <a:pPr lvl="1">
              <a:spcBef>
                <a:spcPts val="1200"/>
              </a:spcBef>
            </a:pPr>
            <a:r>
              <a:rPr lang="en-GB" dirty="0"/>
              <a:t>Matched carers were more likely to go to religious &amp; cultural events young people versus non-matched carers (religious: 87% vs. 56% white &amp; 55% minority ethnic carers) </a:t>
            </a:r>
            <a:endParaRPr lang="en-GB" sz="3200" dirty="0"/>
          </a:p>
          <a:p>
            <a:pPr lvl="1">
              <a:spcBef>
                <a:spcPts val="1200"/>
              </a:spcBef>
            </a:pPr>
            <a:r>
              <a:rPr lang="en-GB" dirty="0"/>
              <a:t>No other differences in range of other share activities</a:t>
            </a:r>
            <a:endParaRPr lang="en-GB" sz="3200" dirty="0"/>
          </a:p>
          <a:p>
            <a:pPr lvl="1">
              <a:spcBef>
                <a:spcPts val="1200"/>
              </a:spcBef>
            </a:pPr>
            <a:r>
              <a:rPr lang="en-GB" dirty="0"/>
              <a:t>Broader literature that placements are less likely to disrupt when carers take part in joint activities with children (Sinclair 2005), importance here of being flexible and open about the type of activity</a:t>
            </a:r>
            <a:endParaRPr lang="en-GB" sz="3200" dirty="0"/>
          </a:p>
          <a:p>
            <a:endParaRPr lang="en-US" dirty="0"/>
          </a:p>
        </p:txBody>
      </p:sp>
    </p:spTree>
    <p:extLst>
      <p:ext uri="{BB962C8B-B14F-4D97-AF65-F5344CB8AC3E}">
        <p14:creationId xmlns:p14="http://schemas.microsoft.com/office/powerpoint/2010/main" val="31777572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88" y="330200"/>
            <a:ext cx="11861800" cy="1397000"/>
          </a:xfrm>
        </p:spPr>
        <p:txBody>
          <a:bodyPr/>
          <a:lstStyle/>
          <a:p>
            <a:r>
              <a:rPr lang="en-US" dirty="0"/>
              <a:t>Settling into foster care</a:t>
            </a:r>
          </a:p>
        </p:txBody>
      </p:sp>
      <p:sp>
        <p:nvSpPr>
          <p:cNvPr id="3" name="Text Placeholder 2"/>
          <p:cNvSpPr>
            <a:spLocks noGrp="1"/>
          </p:cNvSpPr>
          <p:nvPr>
            <p:ph type="body" idx="1"/>
          </p:nvPr>
        </p:nvSpPr>
        <p:spPr/>
        <p:txBody>
          <a:bodyPr>
            <a:normAutofit fontScale="85000" lnSpcReduction="20000"/>
          </a:bodyPr>
          <a:lstStyle/>
          <a:p>
            <a:pPr lvl="0">
              <a:spcBef>
                <a:spcPts val="1200"/>
              </a:spcBef>
            </a:pPr>
            <a:r>
              <a:rPr lang="en-GB" dirty="0"/>
              <a:t>Important to explain to young people what foster care is</a:t>
            </a:r>
          </a:p>
          <a:p>
            <a:pPr lvl="0">
              <a:spcBef>
                <a:spcPts val="1200"/>
              </a:spcBef>
            </a:pPr>
            <a:r>
              <a:rPr lang="en-GB" dirty="0"/>
              <a:t>Support for foster carers varied, recent training by </a:t>
            </a:r>
            <a:r>
              <a:rPr lang="en-GB" i="1" dirty="0"/>
              <a:t>The Refugee Council</a:t>
            </a:r>
            <a:endParaRPr lang="en-GB" dirty="0"/>
          </a:p>
          <a:p>
            <a:pPr lvl="0">
              <a:spcBef>
                <a:spcPts val="1200"/>
              </a:spcBef>
            </a:pPr>
            <a:r>
              <a:rPr lang="en-GB" dirty="0"/>
              <a:t>To welcome, young people talked about importance of foster carers:</a:t>
            </a:r>
          </a:p>
          <a:p>
            <a:pPr lvl="1">
              <a:spcBef>
                <a:spcPts val="1200"/>
              </a:spcBef>
            </a:pPr>
            <a:r>
              <a:rPr lang="en-GB" dirty="0"/>
              <a:t>Preparing them familiar food and allowing comfort in food (</a:t>
            </a:r>
            <a:r>
              <a:rPr lang="en-GB" dirty="0" err="1"/>
              <a:t>Kohli</a:t>
            </a:r>
            <a:r>
              <a:rPr lang="en-GB" dirty="0"/>
              <a:t>, Connolly, &amp; </a:t>
            </a:r>
            <a:r>
              <a:rPr lang="en-GB" dirty="0" err="1"/>
              <a:t>Warman</a:t>
            </a:r>
            <a:r>
              <a:rPr lang="en-GB" dirty="0"/>
              <a:t>, 2010)</a:t>
            </a:r>
            <a:endParaRPr lang="en-GB" sz="3200" dirty="0"/>
          </a:p>
          <a:p>
            <a:pPr lvl="1">
              <a:spcBef>
                <a:spcPts val="1200"/>
              </a:spcBef>
            </a:pPr>
            <a:r>
              <a:rPr lang="en-GB" dirty="0"/>
              <a:t>Displaying a calm, relaxed, and non-intrusive manner (</a:t>
            </a:r>
            <a:r>
              <a:rPr lang="en-GB" dirty="0" err="1"/>
              <a:t>Kohli</a:t>
            </a:r>
            <a:r>
              <a:rPr lang="en-GB" dirty="0"/>
              <a:t> 2006)</a:t>
            </a:r>
            <a:endParaRPr lang="en-GB" sz="3200" dirty="0"/>
          </a:p>
          <a:p>
            <a:pPr lvl="1">
              <a:spcBef>
                <a:spcPts val="1200"/>
              </a:spcBef>
            </a:pPr>
            <a:r>
              <a:rPr lang="en-GB" dirty="0"/>
              <a:t>Introducing them to the household</a:t>
            </a:r>
            <a:endParaRPr lang="en-GB" sz="3200" dirty="0"/>
          </a:p>
          <a:p>
            <a:pPr lvl="1">
              <a:spcBef>
                <a:spcPts val="1200"/>
              </a:spcBef>
            </a:pPr>
            <a:r>
              <a:rPr lang="en-GB" dirty="0"/>
              <a:t>Allowing them to rest</a:t>
            </a:r>
            <a:endParaRPr lang="en-GB" sz="3200" dirty="0"/>
          </a:p>
          <a:p>
            <a:pPr lvl="0">
              <a:spcBef>
                <a:spcPts val="1200"/>
              </a:spcBef>
            </a:pPr>
            <a:r>
              <a:rPr lang="en-GB" dirty="0"/>
              <a:t>Frequent conflicts and negotiations around house rules</a:t>
            </a:r>
          </a:p>
          <a:p>
            <a:pPr lvl="0">
              <a:spcBef>
                <a:spcPts val="1200"/>
              </a:spcBef>
            </a:pPr>
            <a:r>
              <a:rPr lang="en-GB" dirty="0"/>
              <a:t>Important to foster carers show they care and help create a consistent and predictable environment (Chase, 2013)</a:t>
            </a:r>
            <a:endParaRPr lang="en-US" dirty="0"/>
          </a:p>
        </p:txBody>
      </p:sp>
      <p:sp>
        <p:nvSpPr>
          <p:cNvPr id="4"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t>11</a:t>
            </a:fld>
            <a:endParaRPr dirty="0"/>
          </a:p>
        </p:txBody>
      </p:sp>
    </p:spTree>
    <p:extLst>
      <p:ext uri="{BB962C8B-B14F-4D97-AF65-F5344CB8AC3E}">
        <p14:creationId xmlns:p14="http://schemas.microsoft.com/office/powerpoint/2010/main" val="138540853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policy and practice for education</a:t>
            </a:r>
          </a:p>
        </p:txBody>
      </p:sp>
      <p:sp>
        <p:nvSpPr>
          <p:cNvPr id="3" name="Text Placeholder 2"/>
          <p:cNvSpPr>
            <a:spLocks noGrp="1"/>
          </p:cNvSpPr>
          <p:nvPr>
            <p:ph type="body" idx="1"/>
          </p:nvPr>
        </p:nvSpPr>
        <p:spPr>
          <a:xfrm>
            <a:off x="571500" y="2222499"/>
            <a:ext cx="11861800" cy="7169701"/>
          </a:xfrm>
        </p:spPr>
        <p:txBody>
          <a:bodyPr>
            <a:normAutofit fontScale="92500" lnSpcReduction="20000"/>
          </a:bodyPr>
          <a:lstStyle/>
          <a:p>
            <a:r>
              <a:rPr lang="en-US" dirty="0"/>
              <a:t>Official policy of appropriate, full-time education within 20 days, but frequent delays in accessing education</a:t>
            </a:r>
          </a:p>
          <a:p>
            <a:r>
              <a:rPr lang="en-US" dirty="0"/>
              <a:t>Education can be mapped into bespoke, mainstream (secondary schools for under 16, colleges for aged 16+), and English language provision (Ott &amp; O’Higgins, in press)</a:t>
            </a:r>
          </a:p>
          <a:p>
            <a:r>
              <a:rPr lang="en-US" dirty="0"/>
              <a:t>Creative ways of using the £2300 ‘pupil premium plus’ for this population including tutoring, material resources, &amp; interim provision</a:t>
            </a:r>
          </a:p>
          <a:p>
            <a:r>
              <a:rPr lang="en-US" dirty="0"/>
              <a:t>Young people often have high educational aspirations</a:t>
            </a:r>
          </a:p>
          <a:p>
            <a:r>
              <a:rPr lang="en-US" dirty="0"/>
              <a:t>Issues around initial assessments, provision for those with low-levels of English, provision matching aspirations, supports for accessing and remaining in education</a:t>
            </a:r>
          </a:p>
        </p:txBody>
      </p:sp>
    </p:spTree>
    <p:extLst>
      <p:ext uri="{BB962C8B-B14F-4D97-AF65-F5344CB8AC3E}">
        <p14:creationId xmlns:p14="http://schemas.microsoft.com/office/powerpoint/2010/main" val="3520699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data tell us about UASC education?</a:t>
            </a:r>
          </a:p>
        </p:txBody>
      </p:sp>
      <p:sp>
        <p:nvSpPr>
          <p:cNvPr id="3" name="Text Placeholder 2"/>
          <p:cNvSpPr>
            <a:spLocks noGrp="1"/>
          </p:cNvSpPr>
          <p:nvPr>
            <p:ph type="body" idx="1"/>
          </p:nvPr>
        </p:nvSpPr>
        <p:spPr/>
        <p:txBody>
          <a:bodyPr/>
          <a:lstStyle/>
          <a:p>
            <a:pPr marL="0" indent="0">
              <a:buNone/>
            </a:pPr>
            <a:r>
              <a:rPr lang="en-US" dirty="0"/>
              <a:t>From the data:</a:t>
            </a:r>
          </a:p>
          <a:p>
            <a:pPr marL="0" indent="0">
              <a:buNone/>
            </a:pPr>
            <a:endParaRPr lang="en-US" dirty="0"/>
          </a:p>
        </p:txBody>
      </p:sp>
      <p:sp>
        <p:nvSpPr>
          <p:cNvPr id="4"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13</a:t>
            </a:fld>
            <a:endParaRPr dirty="0"/>
          </a:p>
        </p:txBody>
      </p:sp>
      <p:sp>
        <p:nvSpPr>
          <p:cNvPr id="5" name="Text Placeholder 5"/>
          <p:cNvSpPr txBox="1">
            <a:spLocks/>
          </p:cNvSpPr>
          <p:nvPr/>
        </p:nvSpPr>
        <p:spPr>
          <a:xfrm>
            <a:off x="571500" y="2222500"/>
            <a:ext cx="6672421" cy="727212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85000" lnSpcReduction="10000"/>
          </a:bodyPr>
          <a:lst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9pPr>
          </a:lstStyle>
          <a:p>
            <a:endParaRPr lang="en-US" dirty="0"/>
          </a:p>
          <a:p>
            <a:r>
              <a:rPr lang="en-US" dirty="0"/>
              <a:t>50% of UASC who have been looked after for 12 months (March 2017) have a Unique Pupil Identifier (UPN) (Ott &amp; O’Higgins)</a:t>
            </a:r>
          </a:p>
          <a:p>
            <a:r>
              <a:rPr lang="en-US" dirty="0"/>
              <a:t>Those completing exams do well. </a:t>
            </a:r>
            <a:r>
              <a:rPr lang="en-GB" dirty="0"/>
              <a:t>In regression analyses by O’Higgins (2018), earlier arrival in the UK / in care, placement in foster or kinship care, lower SDQ score, mainstream provision, and fewer school changes predicted better exam scores. Care and stability matter. </a:t>
            </a:r>
            <a:endParaRPr lang="en-US" dirty="0"/>
          </a:p>
        </p:txBody>
      </p:sp>
      <p:pic>
        <p:nvPicPr>
          <p:cNvPr id="6" name="Picture 5"/>
          <p:cNvPicPr>
            <a:picLocks noChangeAspect="1"/>
          </p:cNvPicPr>
          <p:nvPr/>
        </p:nvPicPr>
        <p:blipFill>
          <a:blip r:embed="rId2"/>
          <a:stretch>
            <a:fillRect/>
          </a:stretch>
        </p:blipFill>
        <p:spPr>
          <a:xfrm>
            <a:off x="7243921" y="2841317"/>
            <a:ext cx="5336294" cy="4715488"/>
          </a:xfrm>
          <a:prstGeom prst="rect">
            <a:avLst/>
          </a:prstGeom>
        </p:spPr>
      </p:pic>
    </p:spTree>
    <p:extLst>
      <p:ext uri="{BB962C8B-B14F-4D97-AF65-F5344CB8AC3E}">
        <p14:creationId xmlns:p14="http://schemas.microsoft.com/office/powerpoint/2010/main" val="19750196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and wellbeing</a:t>
            </a:r>
          </a:p>
        </p:txBody>
      </p:sp>
      <p:sp>
        <p:nvSpPr>
          <p:cNvPr id="3" name="Text Placeholder 2"/>
          <p:cNvSpPr>
            <a:spLocks noGrp="1"/>
          </p:cNvSpPr>
          <p:nvPr>
            <p:ph type="body" idx="1"/>
          </p:nvPr>
        </p:nvSpPr>
        <p:spPr/>
        <p:txBody>
          <a:bodyPr>
            <a:normAutofit fontScale="92500" lnSpcReduction="20000"/>
          </a:bodyPr>
          <a:lstStyle/>
          <a:p>
            <a:r>
              <a:rPr lang="en-US" dirty="0"/>
              <a:t>Higher mental health concerns – including anxiety, depression, and PTSD, but also resilience </a:t>
            </a:r>
            <a:r>
              <a:rPr lang="en-GB" dirty="0"/>
              <a:t>(Bronstein, Montgomery, &amp; Ott, 2012)</a:t>
            </a:r>
            <a:endParaRPr lang="en-US" dirty="0"/>
          </a:p>
          <a:p>
            <a:r>
              <a:rPr lang="en-US" dirty="0"/>
              <a:t>In Oxford, more than a quarter of refugee children &amp; UASC in Oxford has significant psychological disturbance on the strength and difficulties questionnaire (</a:t>
            </a:r>
            <a:r>
              <a:rPr lang="en-US" dirty="0" err="1"/>
              <a:t>Fazel</a:t>
            </a:r>
            <a:r>
              <a:rPr lang="en-US" dirty="0"/>
              <a:t> &amp; Stein, 2003)</a:t>
            </a:r>
          </a:p>
          <a:p>
            <a:r>
              <a:rPr lang="en-US" dirty="0"/>
              <a:t>Aligns with other research that UASC have relatively high rates of PTSD and depression (e.g. Bronstein &amp; Montgomery, 2011)</a:t>
            </a:r>
          </a:p>
          <a:p>
            <a:r>
              <a:rPr lang="en-US" dirty="0"/>
              <a:t>May or may not confirm to vulnerability expectations (O’Higgins, 2012)</a:t>
            </a:r>
          </a:p>
          <a:p>
            <a:endParaRPr lang="en-US" dirty="0"/>
          </a:p>
        </p:txBody>
      </p:sp>
    </p:spTree>
    <p:extLst>
      <p:ext uri="{BB962C8B-B14F-4D97-AF65-F5344CB8AC3E}">
        <p14:creationId xmlns:p14="http://schemas.microsoft.com/office/powerpoint/2010/main" val="23203004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adult (Chase, </a:t>
            </a:r>
            <a:r>
              <a:rPr lang="en-US" dirty="0" err="1"/>
              <a:t>Meloni</a:t>
            </a:r>
            <a:r>
              <a:rPr lang="en-US" dirty="0"/>
              <a:t>, </a:t>
            </a:r>
            <a:r>
              <a:rPr lang="en-US" dirty="0" err="1"/>
              <a:t>Sigona</a:t>
            </a:r>
            <a:r>
              <a:rPr lang="en-US" dirty="0"/>
              <a:t>, et al) </a:t>
            </a:r>
          </a:p>
        </p:txBody>
      </p:sp>
      <p:sp>
        <p:nvSpPr>
          <p:cNvPr id="3" name="Text Placeholder 2"/>
          <p:cNvSpPr>
            <a:spLocks noGrp="1"/>
          </p:cNvSpPr>
          <p:nvPr>
            <p:ph type="body" idx="1"/>
          </p:nvPr>
        </p:nvSpPr>
        <p:spPr/>
        <p:txBody>
          <a:bodyPr>
            <a:normAutofit fontScale="70000" lnSpcReduction="20000"/>
          </a:bodyPr>
          <a:lstStyle/>
          <a:p>
            <a:r>
              <a:rPr lang="en-US" dirty="0"/>
              <a:t>Officially, dual care planning and personal advisors until 21 to 25</a:t>
            </a:r>
          </a:p>
          <a:p>
            <a:r>
              <a:rPr lang="en-US" dirty="0"/>
              <a:t>In practice, abrupt transitions and transition to independent housing at 18</a:t>
            </a:r>
          </a:p>
          <a:p>
            <a:r>
              <a:rPr lang="en-US" dirty="0"/>
              <a:t>UMs can make highly successful transitions with adequate care and support</a:t>
            </a:r>
          </a:p>
          <a:p>
            <a:r>
              <a:rPr lang="en-US" dirty="0"/>
              <a:t>UMs face specific difficulties compared to non-migrant young people in care</a:t>
            </a:r>
          </a:p>
          <a:p>
            <a:r>
              <a:rPr lang="en-US" dirty="0"/>
              <a:t>Some UMs disengage because fear detention &amp; removal</a:t>
            </a:r>
          </a:p>
          <a:p>
            <a:pPr lvl="1"/>
            <a:r>
              <a:rPr lang="en-US" dirty="0"/>
              <a:t>Survive based on social networks</a:t>
            </a:r>
          </a:p>
          <a:p>
            <a:pPr lvl="1"/>
            <a:r>
              <a:rPr lang="en-US" dirty="0"/>
              <a:t>Transition often includes homelessness, destitution, poor mental &amp; physical health</a:t>
            </a:r>
          </a:p>
        </p:txBody>
      </p:sp>
    </p:spTree>
    <p:extLst>
      <p:ext uri="{BB962C8B-B14F-4D97-AF65-F5344CB8AC3E}">
        <p14:creationId xmlns:p14="http://schemas.microsoft.com/office/powerpoint/2010/main" val="13906471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t>
            </a:r>
            <a:r>
              <a:rPr lang="en-US" dirty="0"/>
              <a:t>‘care’ for unaccompanied minors?</a:t>
            </a:r>
          </a:p>
        </p:txBody>
      </p:sp>
      <p:sp>
        <p:nvSpPr>
          <p:cNvPr id="3" name="Text Placeholder 2"/>
          <p:cNvSpPr>
            <a:spLocks noGrp="1"/>
          </p:cNvSpPr>
          <p:nvPr>
            <p:ph type="body" idx="1"/>
          </p:nvPr>
        </p:nvSpPr>
        <p:spPr/>
        <p:txBody>
          <a:bodyPr/>
          <a:lstStyle/>
          <a:p>
            <a:r>
              <a:rPr lang="en-US" dirty="0"/>
              <a:t>Topic of a new £1 million research ESRC grant where I am a co-Investigator</a:t>
            </a:r>
          </a:p>
          <a:p>
            <a:r>
              <a:rPr lang="en-US" dirty="0"/>
              <a:t>Unaccompanied minors often care for each other, but these non-biological relationships are not necessarily accounted for in professionals decisions, such as accommodation (Crafter &amp; Rosen, 2019)</a:t>
            </a:r>
          </a:p>
          <a:p>
            <a:r>
              <a:rPr lang="en-US" dirty="0"/>
              <a:t>Tensions between ‘best interests of the child’ and ‘hostile environment’ for immigrants</a:t>
            </a:r>
          </a:p>
          <a:p>
            <a:endParaRPr lang="en-US" dirty="0"/>
          </a:p>
        </p:txBody>
      </p:sp>
    </p:spTree>
    <p:extLst>
      <p:ext uri="{BB962C8B-B14F-4D97-AF65-F5344CB8AC3E}">
        <p14:creationId xmlns:p14="http://schemas.microsoft.com/office/powerpoint/2010/main" val="171246424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xfrm>
            <a:off x="571500" y="330200"/>
            <a:ext cx="11727678" cy="1397000"/>
          </a:xfrm>
          <a:prstGeom prst="rect">
            <a:avLst/>
          </a:prstGeom>
        </p:spPr>
        <p:txBody>
          <a:bodyPr>
            <a:normAutofit/>
          </a:bodyPr>
          <a:lstStyle/>
          <a:p>
            <a:r>
              <a:rPr dirty="0"/>
              <a:t>Findings: Impact of </a:t>
            </a:r>
            <a:r>
              <a:rPr lang="en-GB" dirty="0"/>
              <a:t>placement</a:t>
            </a:r>
            <a:r>
              <a:rPr dirty="0"/>
              <a:t> types</a:t>
            </a:r>
          </a:p>
          <a:p>
            <a:r>
              <a:rPr lang="en-GB" sz="2000" dirty="0"/>
              <a:t>Dr </a:t>
            </a:r>
            <a:r>
              <a:rPr sz="2000" dirty="0"/>
              <a:t>Aoife O’Higgins, </a:t>
            </a:r>
            <a:r>
              <a:rPr lang="en-GB" sz="2000" dirty="0"/>
              <a:t>Dr </a:t>
            </a:r>
            <a:r>
              <a:rPr sz="2000" dirty="0"/>
              <a:t>Ellie Ott, &amp; </a:t>
            </a:r>
            <a:r>
              <a:rPr lang="en-GB" sz="2000" dirty="0"/>
              <a:t>Dr </a:t>
            </a:r>
            <a:r>
              <a:rPr sz="2000" dirty="0"/>
              <a:t>Michael Shea</a:t>
            </a:r>
          </a:p>
        </p:txBody>
      </p:sp>
      <p:sp>
        <p:nvSpPr>
          <p:cNvPr id="174" name="Shape 174"/>
          <p:cNvSpPr>
            <a:spLocks noGrp="1"/>
          </p:cNvSpPr>
          <p:nvPr>
            <p:ph type="body" sz="half" idx="1"/>
          </p:nvPr>
        </p:nvSpPr>
        <p:spPr>
          <a:xfrm>
            <a:off x="460453" y="2352054"/>
            <a:ext cx="4638346" cy="6667501"/>
          </a:xfrm>
          <a:prstGeom prst="rect">
            <a:avLst/>
          </a:prstGeom>
        </p:spPr>
        <p:txBody>
          <a:bodyPr/>
          <a:lstStyle/>
          <a:p>
            <a:pPr marL="270763" indent="-270763" defTabSz="479044">
              <a:spcBef>
                <a:spcPts val="2400"/>
              </a:spcBef>
              <a:defRPr sz="2100"/>
            </a:pPr>
            <a:r>
              <a:rPr dirty="0"/>
              <a:t>Methods:</a:t>
            </a:r>
          </a:p>
          <a:p>
            <a:pPr marL="541527" lvl="1" indent="-270763" defTabSz="479044">
              <a:spcBef>
                <a:spcPts val="2400"/>
              </a:spcBef>
              <a:defRPr sz="2100"/>
            </a:pPr>
            <a:r>
              <a:rPr dirty="0"/>
              <a:t>Systematic review</a:t>
            </a:r>
          </a:p>
          <a:p>
            <a:pPr marL="541527" lvl="1" indent="-270763" defTabSz="479044">
              <a:spcBef>
                <a:spcPts val="2400"/>
              </a:spcBef>
              <a:defRPr sz="2100"/>
            </a:pPr>
            <a:r>
              <a:rPr dirty="0"/>
              <a:t>Looking for physical health, mental health, or educational outcomes</a:t>
            </a:r>
          </a:p>
          <a:p>
            <a:pPr marL="270763" indent="-270763" defTabSz="479044">
              <a:spcBef>
                <a:spcPts val="2400"/>
              </a:spcBef>
              <a:defRPr sz="2100"/>
            </a:pPr>
            <a:r>
              <a:rPr dirty="0"/>
              <a:t>Findings:</a:t>
            </a:r>
          </a:p>
          <a:p>
            <a:pPr marL="541527" lvl="1" indent="-270763" defTabSz="479044">
              <a:spcBef>
                <a:spcPts val="2400"/>
              </a:spcBef>
              <a:defRPr sz="2100"/>
            </a:pPr>
            <a:r>
              <a:rPr dirty="0"/>
              <a:t>Limited literature</a:t>
            </a:r>
          </a:p>
          <a:p>
            <a:pPr marL="541527" lvl="1" indent="-270763" defTabSz="479044">
              <a:spcBef>
                <a:spcPts val="2400"/>
              </a:spcBef>
              <a:defRPr sz="2100"/>
            </a:pPr>
            <a:r>
              <a:rPr dirty="0"/>
              <a:t>Exploratory meta-analysis: foster care correlate</a:t>
            </a:r>
            <a:r>
              <a:rPr lang="en-GB" dirty="0"/>
              <a:t>s</a:t>
            </a:r>
            <a:r>
              <a:rPr dirty="0"/>
              <a:t> with improved mental health outcomes</a:t>
            </a:r>
            <a:endParaRPr lang="en-GB" dirty="0"/>
          </a:p>
          <a:p>
            <a:pPr marL="541527" lvl="1" indent="-270763" defTabSz="479044">
              <a:spcBef>
                <a:spcPts val="2400"/>
              </a:spcBef>
              <a:defRPr sz="2100"/>
            </a:pPr>
            <a:r>
              <a:rPr lang="en-GB" dirty="0"/>
              <a:t>Theory that placement with co-ethnic individual correlates with improved outcomes</a:t>
            </a:r>
            <a:endParaRPr dirty="0"/>
          </a:p>
        </p:txBody>
      </p:sp>
      <p:pic>
        <p:nvPicPr>
          <p:cNvPr id="176" name="pasted-image.png"/>
          <p:cNvPicPr>
            <a:picLocks noChangeAspect="1"/>
          </p:cNvPicPr>
          <p:nvPr/>
        </p:nvPicPr>
        <p:blipFill>
          <a:blip r:embed="rId2"/>
          <a:stretch>
            <a:fillRect/>
          </a:stretch>
        </p:blipFill>
        <p:spPr>
          <a:xfrm>
            <a:off x="5504112" y="1875804"/>
            <a:ext cx="7289801" cy="7620001"/>
          </a:xfrm>
          <a:prstGeom prst="rect">
            <a:avLst/>
          </a:prstGeom>
          <a:ln w="12700">
            <a:miter lim="400000"/>
          </a:ln>
        </p:spPr>
      </p:pic>
      <p:sp>
        <p:nvSpPr>
          <p:cNvPr id="6"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17</a:t>
            </a:fld>
            <a:endParaRPr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Included studies with mental health outcomes </a:t>
            </a:r>
          </a:p>
        </p:txBody>
      </p:sp>
      <p:graphicFrame>
        <p:nvGraphicFramePr>
          <p:cNvPr id="179" name="Table 179"/>
          <p:cNvGraphicFramePr/>
          <p:nvPr/>
        </p:nvGraphicFramePr>
        <p:xfrm>
          <a:off x="431072" y="2209928"/>
          <a:ext cx="12142654" cy="6736080"/>
        </p:xfrm>
        <a:graphic>
          <a:graphicData uri="http://schemas.openxmlformats.org/drawingml/2006/table">
            <a:tbl>
              <a:tblPr bandRow="1">
                <a:tableStyleId>{4C3C2611-4C71-4FC5-86AE-919BDF0F9419}</a:tableStyleId>
              </a:tblPr>
              <a:tblGrid>
                <a:gridCol w="968431">
                  <a:extLst>
                    <a:ext uri="{9D8B030D-6E8A-4147-A177-3AD203B41FA5}">
                      <a16:colId xmlns:a16="http://schemas.microsoft.com/office/drawing/2014/main" val="20000"/>
                    </a:ext>
                  </a:extLst>
                </a:gridCol>
                <a:gridCol w="597790">
                  <a:extLst>
                    <a:ext uri="{9D8B030D-6E8A-4147-A177-3AD203B41FA5}">
                      <a16:colId xmlns:a16="http://schemas.microsoft.com/office/drawing/2014/main" val="20001"/>
                    </a:ext>
                  </a:extLst>
                </a:gridCol>
                <a:gridCol w="719681">
                  <a:extLst>
                    <a:ext uri="{9D8B030D-6E8A-4147-A177-3AD203B41FA5}">
                      <a16:colId xmlns:a16="http://schemas.microsoft.com/office/drawing/2014/main" val="20002"/>
                    </a:ext>
                  </a:extLst>
                </a:gridCol>
                <a:gridCol w="2557534">
                  <a:extLst>
                    <a:ext uri="{9D8B030D-6E8A-4147-A177-3AD203B41FA5}">
                      <a16:colId xmlns:a16="http://schemas.microsoft.com/office/drawing/2014/main" val="20003"/>
                    </a:ext>
                  </a:extLst>
                </a:gridCol>
                <a:gridCol w="1864672">
                  <a:extLst>
                    <a:ext uri="{9D8B030D-6E8A-4147-A177-3AD203B41FA5}">
                      <a16:colId xmlns:a16="http://schemas.microsoft.com/office/drawing/2014/main" val="20004"/>
                    </a:ext>
                  </a:extLst>
                </a:gridCol>
                <a:gridCol w="5434546">
                  <a:extLst>
                    <a:ext uri="{9D8B030D-6E8A-4147-A177-3AD203B41FA5}">
                      <a16:colId xmlns:a16="http://schemas.microsoft.com/office/drawing/2014/main" val="20005"/>
                    </a:ext>
                  </a:extLst>
                </a:gridCol>
              </a:tblGrid>
              <a:tr h="254000">
                <a:tc>
                  <a:txBody>
                    <a:bodyPr/>
                    <a:lstStyle/>
                    <a:p>
                      <a:pPr algn="ctr">
                        <a:defRPr sz="1800"/>
                      </a:pPr>
                      <a:r>
                        <a:rPr sz="1000">
                          <a:latin typeface="+mn-lt"/>
                          <a:ea typeface="+mn-ea"/>
                          <a:cs typeface="+mn-cs"/>
                        </a:rPr>
                        <a:t>Study</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defRPr sz="1800"/>
                      </a:pPr>
                      <a:r>
                        <a:rPr sz="1000">
                          <a:latin typeface="+mn-lt"/>
                          <a:ea typeface="+mn-ea"/>
                          <a:cs typeface="+mn-cs"/>
                        </a:rPr>
                        <a:t>Location</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N </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defRPr sz="1800"/>
                      </a:pPr>
                      <a:r>
                        <a:rPr sz="1000">
                          <a:latin typeface="+mn-lt"/>
                          <a:ea typeface="+mn-ea"/>
                          <a:cs typeface="+mn-cs"/>
                        </a:rPr>
                        <a:t>Comparison groups (% of total sample)</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ctr">
                        <a:defRPr sz="1800"/>
                      </a:pPr>
                      <a:r>
                        <a:rPr sz="1000">
                          <a:latin typeface="+mn-lt"/>
                          <a:ea typeface="+mn-ea"/>
                          <a:cs typeface="+mn-cs"/>
                        </a:rPr>
                        <a:t>Methodology</a:t>
                      </a:r>
                    </a:p>
                  </a:txBody>
                  <a:tcPr marL="63500" marR="63500" marT="0" marB="0" anchor="ctr" horzOverflow="overflow">
                    <a:lnL w="12700">
                      <a:solidFill>
                        <a:srgbClr val="CBCBCB"/>
                      </a:solidFill>
                      <a:miter lim="400000"/>
                    </a:lnL>
                    <a:lnR w="12700">
                      <a:solidFill>
                        <a:srgbClr val="CBCBCB"/>
                      </a:solidFill>
                      <a:miter lim="400000"/>
                    </a:lnR>
                    <a:lnT w="6350">
                      <a:solidFill>
                        <a:srgbClr val="CBCBCB"/>
                      </a:solidFill>
                      <a:miter lim="400000"/>
                    </a:lnT>
                    <a:lnB w="12700">
                      <a:solidFill>
                        <a:srgbClr val="CBCBCB"/>
                      </a:solidFill>
                      <a:miter lim="400000"/>
                    </a:lnB>
                  </a:tcPr>
                </a:tc>
                <a:tc>
                  <a:txBody>
                    <a:bodyPr/>
                    <a:lstStyle/>
                    <a:p>
                      <a:pPr algn="ctr">
                        <a:defRPr sz="1800"/>
                      </a:pPr>
                      <a:r>
                        <a:rPr sz="1000">
                          <a:latin typeface="+mn-lt"/>
                          <a:ea typeface="+mn-ea"/>
                          <a:cs typeface="+mn-cs"/>
                        </a:rPr>
                        <a:t>Findings</a:t>
                      </a:r>
                    </a:p>
                  </a:txBody>
                  <a:tcPr marL="63500" marR="63500" marT="0" marB="0" anchor="ctr" horzOverflow="overflow">
                    <a:lnL w="12700">
                      <a:solidFill>
                        <a:srgbClr val="CBCBCB"/>
                      </a:solidFill>
                      <a:miter lim="400000"/>
                    </a:lnL>
                    <a:lnR w="6350">
                      <a:solidFill>
                        <a:srgbClr val="CBCBCB"/>
                      </a:solidFill>
                      <a:miter lim="400000"/>
                    </a:lnR>
                    <a:lnT w="6350">
                      <a:solidFill>
                        <a:srgbClr val="CBCBCB"/>
                      </a:solidFill>
                      <a:miter lim="400000"/>
                    </a:lnT>
                    <a:lnB w="12700">
                      <a:solidFill>
                        <a:srgbClr val="CBCBCB"/>
                      </a:solidFill>
                      <a:miter lim="400000"/>
                    </a:lnB>
                  </a:tcPr>
                </a:tc>
                <a:extLst>
                  <a:ext uri="{0D108BD9-81ED-4DB2-BD59-A6C34878D82A}">
                    <a16:rowId xmlns:a16="http://schemas.microsoft.com/office/drawing/2014/main" val="10000"/>
                  </a:ext>
                </a:extLst>
              </a:tr>
              <a:tr h="254000">
                <a:tc>
                  <a:txBody>
                    <a:bodyPr/>
                    <a:lstStyle/>
                    <a:p>
                      <a:pPr algn="ctr">
                        <a:defRPr sz="1800"/>
                      </a:pPr>
                      <a:r>
                        <a:rPr sz="1000" i="1">
                          <a:latin typeface="+mn-lt"/>
                          <a:ea typeface="+mn-ea"/>
                          <a:cs typeface="+mn-cs"/>
                        </a:rPr>
                        <a:t>Porte and Torney-Purta (1987)</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USA</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82 Indochinese</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Foster care with white American family (35.3), foster care with Indochinese family (12), group home (23), living with own family (29).</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Cross-sectional. 
Self-report questionnaires: CES-depression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a:defRPr sz="1000">
                          <a:latin typeface="+mn-lt"/>
                          <a:ea typeface="+mn-ea"/>
                          <a:cs typeface="+mn-cs"/>
                        </a:defRPr>
                      </a:pPr>
                      <a:r>
                        <a:t>Mean depression score for the total sample was 18.25 (more than 2 points above clinical cut off of 16 for depression).</a:t>
                      </a:r>
                    </a:p>
                    <a:p>
                      <a:pPr algn="l">
                        <a:defRPr sz="1000">
                          <a:latin typeface="+mn-lt"/>
                          <a:ea typeface="+mn-ea"/>
                          <a:cs typeface="+mn-cs"/>
                        </a:defRPr>
                      </a:pPr>
                      <a:r>
                        <a:t>There were significant differences between groups by living arrangement; children in foster care (score 26) or group homes (score 24) with white Americans had higher scores than their peers living with same ethnicity foster families (score 12) or their own families (score 13).</a:t>
                      </a:r>
                    </a:p>
                    <a:p>
                      <a:pPr algn="l">
                        <a:defRPr sz="1000">
                          <a:latin typeface="+mn-lt"/>
                          <a:ea typeface="+mn-ea"/>
                          <a:cs typeface="+mn-cs"/>
                        </a:defRPr>
                      </a:pPr>
                      <a:r>
                        <a:t>Regression analysis showed ethnicity of foster carers was significant in predicting depression scores.</a:t>
                      </a:r>
                      <a:r>
                        <a:rPr sz="1200"/>
                        <a:t> </a:t>
                      </a:r>
                    </a:p>
                  </a:txBody>
                  <a:tcPr marL="63500" marR="63500" marT="0" marB="0"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1"/>
                  </a:ext>
                </a:extLst>
              </a:tr>
              <a:tr h="254000">
                <a:tc>
                  <a:txBody>
                    <a:bodyPr/>
                    <a:lstStyle/>
                    <a:p>
                      <a:pPr algn="ctr">
                        <a:defRPr sz="1800"/>
                      </a:pPr>
                      <a:r>
                        <a:rPr sz="1000" i="1">
                          <a:latin typeface="+mn-lt"/>
                          <a:ea typeface="+mn-ea"/>
                          <a:cs typeface="+mn-cs"/>
                        </a:rPr>
                        <a:t>Geltman et al. (2005)</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USA</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304 Sudanese
 </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Foster care with American family no Sudanese (16), foster care with American family and other Sudanese (36), group home with other Sudanese (20) and living with family or friends (18)</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Cross-sectional. 
Interviews and self-report questionnaires: CHQ, HTQ &amp; Ways of Coping</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a:defRPr sz="1800"/>
                      </a:pPr>
                      <a:r>
                        <a:rPr sz="1000">
                          <a:latin typeface="+mn-lt"/>
                          <a:ea typeface="+mn-ea"/>
                          <a:cs typeface="+mn-cs"/>
                        </a:rPr>
                        <a:t>20% of the sample scored on diagnostic range for PTSD
Living in a group home or in foster care with an American family but no Sudanese youth, as opposed to living with a Sudanese family (kin or not), was associated with a higher risk of PTSD and lower CHQ scores; feeling lonely or isolated where they live, and less participation and satisfaction with group activities were also correlated to PTSD scores.
Feeling safe at home and in school was associated with lower PTSD scores.</a:t>
                      </a:r>
                    </a:p>
                  </a:txBody>
                  <a:tcPr marL="63500" marR="63500" marT="0" marB="0"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2"/>
                  </a:ext>
                </a:extLst>
              </a:tr>
              <a:tr h="254000">
                <a:tc>
                  <a:txBody>
                    <a:bodyPr/>
                    <a:lstStyle/>
                    <a:p>
                      <a:pPr algn="ctr">
                        <a:defRPr sz="1800"/>
                      </a:pPr>
                      <a:r>
                        <a:rPr sz="1000" i="1">
                          <a:latin typeface="+mn-lt"/>
                          <a:ea typeface="+mn-ea"/>
                          <a:cs typeface="+mn-cs"/>
                        </a:rPr>
                        <a:t>Bean et al. (2007)</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Netherlands</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582</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Detention (29.7) was compared to foster care or living with family as one group (35.6)</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Longitudinal
Self-report, teacher &amp; guardian questionnaires: HSCL-37A, SLE, RATS, CBCL, CBCL Teachers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a:defRPr sz="1800"/>
                      </a:pPr>
                      <a:r>
                        <a:rPr sz="1000">
                          <a:latin typeface="+mn-lt"/>
                          <a:ea typeface="+mn-ea"/>
                          <a:cs typeface="+mn-cs"/>
                        </a:rPr>
                        <a:t>Accommodation type significantly predicted HSCL internalising and RATS total scores over time, with those living in large reception centres reporting worse outcomes. (Effects sizes are not provided in the paper, attempts were made to contact the author but these were not successful). </a:t>
                      </a:r>
                    </a:p>
                  </a:txBody>
                  <a:tcPr marL="63500" marR="63500" marT="0" marB="0"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3"/>
                  </a:ext>
                </a:extLst>
              </a:tr>
              <a:tr h="254000">
                <a:tc>
                  <a:txBody>
                    <a:bodyPr/>
                    <a:lstStyle/>
                    <a:p>
                      <a:pPr algn="ctr">
                        <a:defRPr sz="1800"/>
                      </a:pPr>
                      <a:r>
                        <a:rPr sz="1000" i="1">
                          <a:latin typeface="+mn-lt"/>
                          <a:ea typeface="+mn-ea"/>
                          <a:cs typeface="+mn-cs"/>
                        </a:rPr>
                        <a:t>Derluyn et al. (2007)</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Belgium</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166</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Large-scale centres (adults and children (39), small centres (32), foster care (8), alone (17) or mainstream care arrangements (4)</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Cross-sectional. Self-report &amp; social worker questionnaires: HSCL-37A, SLE, RATS, CBCL, CBCL Teachers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a:defRPr sz="1800"/>
                      </a:pPr>
                      <a:r>
                        <a:rPr sz="1000">
                          <a:latin typeface="+mn-lt"/>
                          <a:ea typeface="+mn-ea"/>
                          <a:cs typeface="+mn-cs"/>
                        </a:rPr>
                        <a:t>Girls had higher scores on almost all subscales.
 Placement type was associated with HSCL-37A depression subscale scores, with the lowest scores for young people living alone and on the externalising subscale with young people living alone or in foster care scoring lowest. </a:t>
                      </a:r>
                    </a:p>
                  </a:txBody>
                  <a:tcPr marL="63500" marR="63500" marT="0" marB="0"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4"/>
                  </a:ext>
                </a:extLst>
              </a:tr>
              <a:tr h="254000">
                <a:tc>
                  <a:txBody>
                    <a:bodyPr/>
                    <a:lstStyle/>
                    <a:p>
                      <a:pPr algn="ctr">
                        <a:defRPr sz="1800"/>
                      </a:pPr>
                      <a:r>
                        <a:rPr sz="1000" i="1">
                          <a:latin typeface="+mn-lt"/>
                          <a:ea typeface="+mn-ea"/>
                          <a:cs typeface="+mn-cs"/>
                        </a:rPr>
                        <a:t>Hollins et al. (2007)</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UK</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99 Albanians</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Foster care (8), children's homes (30), shared housing (38) or bed &amp; breakfasts (B&amp;B) (23)</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Cross-sectional. 
Self-report questionnaire: GHQ, diary sheet &amp; clinician interview</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a:defRPr sz="1800"/>
                      </a:pPr>
                      <a:r>
                        <a:rPr sz="1000">
                          <a:latin typeface="+mn-lt"/>
                          <a:ea typeface="+mn-ea"/>
                          <a:cs typeface="+mn-cs"/>
                        </a:rPr>
                        <a:t>Those in B&amp;Bs significantly more worried (78%) about housing, safety, housemates. Whereas 88% of those living with friends and foster family liked where they lived.
35% of older YP reported important psychological difficulties whereas only 1 (5%) of younger group (living in foster care or children’s homes). 
Living in unsupported housing was associated with ‘caseness’ on the GHQ.
</a:t>
                      </a:r>
                    </a:p>
                  </a:txBody>
                  <a:tcPr marL="63500" marR="63500" marT="0" marB="0"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5"/>
                  </a:ext>
                </a:extLst>
              </a:tr>
              <a:tr h="254000">
                <a:tc>
                  <a:txBody>
                    <a:bodyPr/>
                    <a:lstStyle/>
                    <a:p>
                      <a:pPr algn="ctr">
                        <a:defRPr sz="1800"/>
                      </a:pPr>
                      <a:r>
                        <a:rPr sz="1000" i="1">
                          <a:latin typeface="+mn-lt"/>
                          <a:ea typeface="+mn-ea"/>
                          <a:cs typeface="+mn-cs"/>
                        </a:rPr>
                        <a:t>Hodes et al. (2008)</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UK</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78</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Foster care (41), children's homes (93.8), semi-independent (21.8) or independent (33.3) </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Cross-sectional. Self-report questionnaires &amp; assessments. Case file reviews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a:defRPr sz="1800"/>
                      </a:pPr>
                      <a:r>
                        <a:rPr sz="1000">
                          <a:latin typeface="+mn-lt"/>
                          <a:ea typeface="+mn-ea"/>
                          <a:cs typeface="+mn-cs"/>
                        </a:rPr>
                        <a:t>Contrasts showed that with foster care as baseline, living with one parent or other family member was associated with signiﬁcantly lower scores and living independently was associated with signiﬁcantly higher scores for PTSD symptoms, indicating worse outcomes for young people living independently.
Placement type was a significant predictor on the Impact of Events Scale and for depression. </a:t>
                      </a:r>
                    </a:p>
                  </a:txBody>
                  <a:tcPr marL="63500" marR="63500" marT="0" marB="0"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6"/>
                  </a:ext>
                </a:extLst>
              </a:tr>
              <a:tr h="254000">
                <a:tc>
                  <a:txBody>
                    <a:bodyPr/>
                    <a:lstStyle/>
                    <a:p>
                      <a:pPr algn="ctr">
                        <a:defRPr sz="1800"/>
                      </a:pPr>
                      <a:r>
                        <a:rPr sz="1000" i="1">
                          <a:latin typeface="+mn-lt"/>
                          <a:ea typeface="+mn-ea"/>
                          <a:cs typeface="+mn-cs"/>
                        </a:rPr>
                        <a:t>Seglem et al (2011)</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Norway</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414</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Foster or kinship care (21.3), group home (30.3) , with partner (9.6) or alone (37)</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Cross-sectional. 
Self-report questionnaires: CES-depression</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a:defRPr sz="1800"/>
                      </a:pPr>
                      <a:r>
                        <a:rPr sz="1000">
                          <a:latin typeface="+mn-lt"/>
                          <a:ea typeface="+mn-ea"/>
                          <a:cs typeface="+mn-cs"/>
                        </a:rPr>
                        <a:t>ANOVA was also conducted to examine differences in depressive symptoms between living arrangements. When including all groups in the analysis these differences were not significant. An independent t-test was then carried out and found a small significant difference between the scores of young people living with a family compared to all other living arrangements together. 
</a:t>
                      </a:r>
                    </a:p>
                  </a:txBody>
                  <a:tcPr marL="63500" marR="63500" marT="0" marB="0"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7"/>
                  </a:ext>
                </a:extLst>
              </a:tr>
              <a:tr h="254000">
                <a:tc>
                  <a:txBody>
                    <a:bodyPr/>
                    <a:lstStyle/>
                    <a:p>
                      <a:pPr algn="ctr">
                        <a:defRPr sz="1800"/>
                      </a:pPr>
                      <a:r>
                        <a:rPr sz="1000" i="1">
                          <a:latin typeface="+mn-lt"/>
                          <a:ea typeface="+mn-ea"/>
                          <a:cs typeface="+mn-cs"/>
                        </a:rPr>
                        <a:t>Bronstein et al. (2012)</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UK</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222 Afghans (male only)</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Foster care (62.6), semi-independent and emergency accommodation (37.4)</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Cross-sectional. 
Self-report questionnaires: SLE &amp; RATS</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6350">
                      <a:solidFill>
                        <a:srgbClr val="CBCBCB"/>
                      </a:solidFill>
                      <a:miter lim="400000"/>
                    </a:lnB>
                  </a:tcPr>
                </a:tc>
                <a:tc>
                  <a:txBody>
                    <a:bodyPr/>
                    <a:lstStyle/>
                    <a:p>
                      <a:pPr algn="l">
                        <a:defRPr sz="1800"/>
                      </a:pPr>
                      <a:r>
                        <a:rPr sz="1000">
                          <a:latin typeface="+mn-lt"/>
                          <a:ea typeface="+mn-ea"/>
                          <a:cs typeface="+mn-cs"/>
                        </a:rPr>
                        <a:t>Cumulative trauma and living arrangement were identified as having a significant relationship with PTSD, with those living in foster care experiencing lower levels of PTSD symptoms. Young people in foster care also reported fewer sleep problems.
</a:t>
                      </a:r>
                    </a:p>
                  </a:txBody>
                  <a:tcPr marL="63500" marR="63500" marT="0" marB="0" horzOverflow="overflow">
                    <a:lnL w="12700">
                      <a:solidFill>
                        <a:srgbClr val="CBCBCB"/>
                      </a:solidFill>
                      <a:miter lim="400000"/>
                    </a:lnL>
                    <a:lnR w="6350">
                      <a:solidFill>
                        <a:srgbClr val="CBCBCB"/>
                      </a:solidFill>
                      <a:miter lim="400000"/>
                    </a:lnR>
                    <a:lnT w="12700">
                      <a:solidFill>
                        <a:srgbClr val="CBCBCB"/>
                      </a:solidFill>
                      <a:miter lim="400000"/>
                    </a:lnT>
                    <a:lnB w="6350">
                      <a:solidFill>
                        <a:srgbClr val="CBCBCB"/>
                      </a:solidFill>
                      <a:miter lim="400000"/>
                    </a:lnB>
                  </a:tcPr>
                </a:tc>
                <a:extLst>
                  <a:ext uri="{0D108BD9-81ED-4DB2-BD59-A6C34878D82A}">
                    <a16:rowId xmlns:a16="http://schemas.microsoft.com/office/drawing/2014/main" val="10008"/>
                  </a:ext>
                </a:extLst>
              </a:tr>
            </a:tbl>
          </a:graphicData>
        </a:graphic>
      </p:graphicFrame>
      <p:sp>
        <p:nvSpPr>
          <p:cNvPr id="180" name="Shape 180"/>
          <p:cNvSpPr/>
          <p:nvPr/>
        </p:nvSpPr>
        <p:spPr>
          <a:xfrm>
            <a:off x="168907" y="9189107"/>
            <a:ext cx="12666986" cy="55524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R="457200" algn="l" defTabSz="457200">
              <a:defRPr sz="1000" i="1">
                <a:latin typeface="+mn-lt"/>
                <a:ea typeface="+mn-ea"/>
                <a:cs typeface="+mn-cs"/>
                <a:sym typeface="Helvetica Neue"/>
              </a:defRPr>
            </a:pPr>
            <a:r>
              <a:rPr i="0" dirty="0"/>
              <a:t>HSCL – 37A: </a:t>
            </a:r>
            <a:r>
              <a:rPr dirty="0"/>
              <a:t>Hopkins Symptoms Checklist – 37Adolescents (for use with refugee children) ; </a:t>
            </a:r>
            <a:r>
              <a:rPr i="0" dirty="0"/>
              <a:t>SLE: </a:t>
            </a:r>
            <a:r>
              <a:rPr dirty="0"/>
              <a:t>Stressful Life Events; </a:t>
            </a:r>
            <a:r>
              <a:rPr i="0" dirty="0"/>
              <a:t>RATS: </a:t>
            </a:r>
            <a:r>
              <a:rPr dirty="0"/>
              <a:t>Reactions of Adolescents to Stress; </a:t>
            </a:r>
            <a:r>
              <a:rPr i="0" dirty="0"/>
              <a:t>CBCL: </a:t>
            </a:r>
            <a:r>
              <a:rPr dirty="0"/>
              <a:t>Child Behaviour Checklist; </a:t>
            </a:r>
            <a:r>
              <a:rPr i="0" dirty="0"/>
              <a:t>CES-depression: </a:t>
            </a:r>
            <a:r>
              <a:rPr dirty="0"/>
              <a:t>Centre for Epidemiological Studies Depression scale; </a:t>
            </a:r>
            <a:r>
              <a:rPr i="0" dirty="0"/>
              <a:t>CHQ: </a:t>
            </a:r>
            <a:r>
              <a:rPr dirty="0"/>
              <a:t>Child Health Questionnaire; </a:t>
            </a:r>
            <a:r>
              <a:rPr i="0" dirty="0"/>
              <a:t>HTQ: </a:t>
            </a:r>
            <a:r>
              <a:rPr dirty="0"/>
              <a:t>Harvard Trauma Questionnaire; </a:t>
            </a:r>
            <a:r>
              <a:rPr i="0" dirty="0"/>
              <a:t>GHQ: </a:t>
            </a:r>
            <a:r>
              <a:rPr dirty="0"/>
              <a:t>General Health Questionnaire; </a:t>
            </a:r>
            <a:r>
              <a:rPr i="0" dirty="0"/>
              <a:t>BDSR: </a:t>
            </a:r>
            <a:r>
              <a:rPr dirty="0"/>
              <a:t>Birleson Depression Self-Rating Scale</a:t>
            </a:r>
            <a:endParaRPr i="0" dirty="0"/>
          </a:p>
        </p:txBody>
      </p:sp>
      <p:sp>
        <p:nvSpPr>
          <p:cNvPr id="181" name="Shape 181"/>
          <p:cNvSpPr>
            <a:spLocks noGrp="1"/>
          </p:cNvSpPr>
          <p:nvPr>
            <p:ph type="sldNum" sz="quarter" idx="4294967295"/>
          </p:nvPr>
        </p:nvSpPr>
        <p:spPr>
          <a:xfrm>
            <a:off x="12268200" y="9194800"/>
            <a:ext cx="312015" cy="29982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t>Exploratory meta-analysis</a:t>
            </a:r>
          </a:p>
        </p:txBody>
      </p:sp>
      <p:pic>
        <p:nvPicPr>
          <p:cNvPr id="184" name="pasted-image.pdf"/>
          <p:cNvPicPr>
            <a:picLocks noChangeAspect="1"/>
          </p:cNvPicPr>
          <p:nvPr/>
        </p:nvPicPr>
        <p:blipFill>
          <a:blip r:embed="rId2"/>
          <a:stretch>
            <a:fillRect/>
          </a:stretch>
        </p:blipFill>
        <p:spPr>
          <a:xfrm>
            <a:off x="1664941" y="2675121"/>
            <a:ext cx="9156701" cy="6883401"/>
          </a:xfrm>
          <a:prstGeom prst="rect">
            <a:avLst/>
          </a:prstGeom>
          <a:ln w="12700">
            <a:miter lim="400000"/>
          </a:ln>
        </p:spPr>
      </p:pic>
      <p:sp>
        <p:nvSpPr>
          <p:cNvPr id="5"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19</a:t>
            </a:fld>
            <a:endParaRPr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a:lstStyle/>
          <a:p>
            <a:r>
              <a:t>Introduction</a:t>
            </a:r>
          </a:p>
        </p:txBody>
      </p:sp>
      <p:sp>
        <p:nvSpPr>
          <p:cNvPr id="132" name="Shape 132"/>
          <p:cNvSpPr>
            <a:spLocks noGrp="1"/>
          </p:cNvSpPr>
          <p:nvPr>
            <p:ph type="body" idx="1"/>
          </p:nvPr>
        </p:nvSpPr>
        <p:spPr>
          <a:xfrm>
            <a:off x="571500" y="2222499"/>
            <a:ext cx="11302091" cy="6781954"/>
          </a:xfrm>
          <a:prstGeom prst="rect">
            <a:avLst/>
          </a:prstGeom>
        </p:spPr>
        <p:txBody>
          <a:bodyPr>
            <a:normAutofit/>
          </a:bodyPr>
          <a:lstStyle>
            <a:lvl1pPr marL="0" indent="0" defTabSz="572516">
              <a:spcBef>
                <a:spcPts val="2900"/>
              </a:spcBef>
              <a:buSzTx/>
              <a:buFontTx/>
              <a:buNone/>
              <a:defRPr sz="3200"/>
            </a:lvl1pPr>
          </a:lstStyle>
          <a:p>
            <a:r>
              <a:rPr lang="en-GB" dirty="0"/>
              <a:t>“When the school found out what this child had been through, they got a little bit nervous and said that we’re getting lots of resources to deal with this and this sort of thing […] what the school didn’t realise is that he was desperate to go to school. This was the one thing in his mind that might ease some of that pain that he was experiencing.” –Virtual School Head, responsible for education of children in care</a:t>
            </a:r>
          </a:p>
          <a:p>
            <a:endParaRPr lang="en-GB" dirty="0"/>
          </a:p>
          <a:p>
            <a:pPr>
              <a:spcBef>
                <a:spcPts val="0"/>
              </a:spcBef>
            </a:pPr>
            <a:r>
              <a:rPr lang="en-US" dirty="0"/>
              <a:t>“There’s bad people and there’s good people, but as far</a:t>
            </a:r>
          </a:p>
          <a:p>
            <a:pPr>
              <a:spcBef>
                <a:spcPts val="0"/>
              </a:spcBef>
            </a:pPr>
            <a:r>
              <a:rPr lang="en-US" dirty="0"/>
              <a:t>as I’ve seen, they treat you more as a thing, as a number,</a:t>
            </a:r>
          </a:p>
          <a:p>
            <a:pPr>
              <a:spcBef>
                <a:spcPts val="0"/>
              </a:spcBef>
            </a:pPr>
            <a:r>
              <a:rPr lang="en-US" dirty="0"/>
              <a:t>rather than human being… and that goes for Home</a:t>
            </a:r>
          </a:p>
          <a:p>
            <a:pPr>
              <a:spcBef>
                <a:spcPts val="0"/>
              </a:spcBef>
            </a:pPr>
            <a:r>
              <a:rPr lang="en-US" dirty="0"/>
              <a:t>Office and Social Services.” - </a:t>
            </a:r>
            <a:r>
              <a:rPr lang="en-US" dirty="0" err="1"/>
              <a:t>Ilir</a:t>
            </a:r>
            <a:r>
              <a:rPr lang="en-US" dirty="0"/>
              <a:t> in Chase et al, 2017</a:t>
            </a:r>
            <a:endParaRPr dirty="0"/>
          </a:p>
        </p:txBody>
      </p:sp>
      <p:sp>
        <p:nvSpPr>
          <p:cNvPr id="5"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2</a:t>
            </a:fld>
            <a:endParaRPr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r>
              <a:t>Included studies with educational outcomes</a:t>
            </a:r>
          </a:p>
        </p:txBody>
      </p:sp>
      <p:graphicFrame>
        <p:nvGraphicFramePr>
          <p:cNvPr id="187" name="Table 187"/>
          <p:cNvGraphicFramePr/>
          <p:nvPr>
            <p:extLst>
              <p:ext uri="{D42A27DB-BD31-4B8C-83A1-F6EECF244321}">
                <p14:modId xmlns:p14="http://schemas.microsoft.com/office/powerpoint/2010/main" val="1911196391"/>
              </p:ext>
            </p:extLst>
          </p:nvPr>
        </p:nvGraphicFramePr>
        <p:xfrm>
          <a:off x="568346" y="2549844"/>
          <a:ext cx="12062566" cy="4040037"/>
        </p:xfrm>
        <a:graphic>
          <a:graphicData uri="http://schemas.openxmlformats.org/drawingml/2006/table">
            <a:tbl>
              <a:tblPr bandRow="1">
                <a:tableStyleId>{4C3C2611-4C71-4FC5-86AE-919BDF0F9419}</a:tableStyleId>
              </a:tblPr>
              <a:tblGrid>
                <a:gridCol w="1012939">
                  <a:extLst>
                    <a:ext uri="{9D8B030D-6E8A-4147-A177-3AD203B41FA5}">
                      <a16:colId xmlns:a16="http://schemas.microsoft.com/office/drawing/2014/main" val="20000"/>
                    </a:ext>
                  </a:extLst>
                </a:gridCol>
                <a:gridCol w="1206788">
                  <a:extLst>
                    <a:ext uri="{9D8B030D-6E8A-4147-A177-3AD203B41FA5}">
                      <a16:colId xmlns:a16="http://schemas.microsoft.com/office/drawing/2014/main" val="20001"/>
                    </a:ext>
                  </a:extLst>
                </a:gridCol>
                <a:gridCol w="1239972">
                  <a:extLst>
                    <a:ext uri="{9D8B030D-6E8A-4147-A177-3AD203B41FA5}">
                      <a16:colId xmlns:a16="http://schemas.microsoft.com/office/drawing/2014/main" val="20002"/>
                    </a:ext>
                  </a:extLst>
                </a:gridCol>
                <a:gridCol w="2088101">
                  <a:extLst>
                    <a:ext uri="{9D8B030D-6E8A-4147-A177-3AD203B41FA5}">
                      <a16:colId xmlns:a16="http://schemas.microsoft.com/office/drawing/2014/main" val="20003"/>
                    </a:ext>
                  </a:extLst>
                </a:gridCol>
                <a:gridCol w="1379979">
                  <a:extLst>
                    <a:ext uri="{9D8B030D-6E8A-4147-A177-3AD203B41FA5}">
                      <a16:colId xmlns:a16="http://schemas.microsoft.com/office/drawing/2014/main" val="20004"/>
                    </a:ext>
                  </a:extLst>
                </a:gridCol>
                <a:gridCol w="5134787">
                  <a:extLst>
                    <a:ext uri="{9D8B030D-6E8A-4147-A177-3AD203B41FA5}">
                      <a16:colId xmlns:a16="http://schemas.microsoft.com/office/drawing/2014/main" val="20005"/>
                    </a:ext>
                  </a:extLst>
                </a:gridCol>
              </a:tblGrid>
              <a:tr h="438852">
                <a:tc>
                  <a:txBody>
                    <a:bodyPr/>
                    <a:lstStyle/>
                    <a:p>
                      <a:pPr algn="ctr">
                        <a:defRPr sz="1800"/>
                      </a:pPr>
                      <a:r>
                        <a:rPr sz="1500">
                          <a:latin typeface="+mn-lt"/>
                          <a:ea typeface="+mn-ea"/>
                          <a:cs typeface="+mn-cs"/>
                        </a:rPr>
                        <a:t>Study</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defRPr sz="1800"/>
                      </a:pPr>
                      <a:r>
                        <a:rPr sz="1500">
                          <a:latin typeface="+mn-lt"/>
                          <a:ea typeface="+mn-ea"/>
                          <a:cs typeface="+mn-cs"/>
                        </a:rPr>
                        <a:t>Location</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defRPr sz="1800"/>
                      </a:pPr>
                      <a:r>
                        <a:rPr sz="1500">
                          <a:latin typeface="+mn-lt"/>
                          <a:ea typeface="+mn-ea"/>
                          <a:cs typeface="+mn-cs"/>
                        </a:rPr>
                        <a:t>N </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defRPr sz="1800"/>
                      </a:pPr>
                      <a:r>
                        <a:rPr sz="1500">
                          <a:latin typeface="+mn-lt"/>
                          <a:ea typeface="+mn-ea"/>
                          <a:cs typeface="+mn-cs"/>
                        </a:rPr>
                        <a:t>Comparison groups (% of total sample)</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ctr">
                        <a:defRPr sz="1800"/>
                      </a:pPr>
                      <a:r>
                        <a:rPr sz="1500">
                          <a:latin typeface="+mn-lt"/>
                          <a:ea typeface="+mn-ea"/>
                          <a:cs typeface="+mn-cs"/>
                        </a:rPr>
                        <a:t>Methodology</a:t>
                      </a:r>
                    </a:p>
                  </a:txBody>
                  <a:tcPr marL="63500" marR="63500" marT="0" marB="0" anchor="ctr" horzOverflow="overflow">
                    <a:lnL w="12700">
                      <a:solidFill>
                        <a:srgbClr val="CBCBCB"/>
                      </a:solidFill>
                      <a:miter lim="400000"/>
                    </a:lnL>
                    <a:lnR w="12700">
                      <a:solidFill>
                        <a:srgbClr val="CBCBCB"/>
                      </a:solidFill>
                      <a:miter lim="400000"/>
                    </a:lnR>
                    <a:lnT w="6350">
                      <a:solidFill>
                        <a:srgbClr val="CBCBCB"/>
                      </a:solidFill>
                      <a:miter lim="400000"/>
                    </a:lnT>
                    <a:lnB w="12700">
                      <a:solidFill>
                        <a:srgbClr val="CBCBCB"/>
                      </a:solidFill>
                      <a:miter lim="400000"/>
                    </a:lnB>
                  </a:tcPr>
                </a:tc>
                <a:tc>
                  <a:txBody>
                    <a:bodyPr/>
                    <a:lstStyle/>
                    <a:p>
                      <a:pPr algn="ctr">
                        <a:defRPr sz="1800"/>
                      </a:pPr>
                      <a:r>
                        <a:rPr sz="1500">
                          <a:latin typeface="+mn-lt"/>
                          <a:ea typeface="+mn-ea"/>
                          <a:cs typeface="+mn-cs"/>
                        </a:rPr>
                        <a:t>Findings</a:t>
                      </a:r>
                    </a:p>
                  </a:txBody>
                  <a:tcPr marL="63500" marR="63500" marT="0" marB="0" anchor="ctr" horzOverflow="overflow">
                    <a:lnL w="12700">
                      <a:solidFill>
                        <a:srgbClr val="CBCBCB"/>
                      </a:solidFill>
                      <a:miter lim="400000"/>
                    </a:lnL>
                    <a:lnR w="6350">
                      <a:solidFill>
                        <a:srgbClr val="CBCBCB"/>
                      </a:solidFill>
                      <a:miter lim="400000"/>
                    </a:lnR>
                    <a:lnT w="6350">
                      <a:solidFill>
                        <a:srgbClr val="CBCBCB"/>
                      </a:solidFill>
                      <a:miter lim="400000"/>
                    </a:lnT>
                    <a:lnB w="12700">
                      <a:solidFill>
                        <a:srgbClr val="CBCBCB"/>
                      </a:solidFill>
                      <a:miter lim="400000"/>
                    </a:lnB>
                  </a:tcPr>
                </a:tc>
                <a:extLst>
                  <a:ext uri="{0D108BD9-81ED-4DB2-BD59-A6C34878D82A}">
                    <a16:rowId xmlns:a16="http://schemas.microsoft.com/office/drawing/2014/main" val="10000"/>
                  </a:ext>
                </a:extLst>
              </a:tr>
              <a:tr h="1963266">
                <a:tc>
                  <a:txBody>
                    <a:bodyPr/>
                    <a:lstStyle/>
                    <a:p>
                      <a:pPr algn="ctr">
                        <a:defRPr sz="1800"/>
                      </a:pPr>
                      <a:r>
                        <a:rPr sz="1500" i="1">
                          <a:latin typeface="+mn-lt"/>
                          <a:ea typeface="+mn-ea"/>
                          <a:cs typeface="+mn-cs"/>
                        </a:rPr>
                        <a:t>Porte and Torney-Purta (1987)</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500">
                          <a:latin typeface="+mn-lt"/>
                          <a:ea typeface="+mn-ea"/>
                          <a:cs typeface="+mn-cs"/>
                        </a:rPr>
                        <a:t>USA</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500">
                          <a:latin typeface="+mn-lt"/>
                          <a:ea typeface="+mn-ea"/>
                          <a:cs typeface="+mn-cs"/>
                        </a:rPr>
                        <a:t>82 Indochinese</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500">
                          <a:latin typeface="+mn-lt"/>
                          <a:ea typeface="+mn-ea"/>
                          <a:cs typeface="+mn-cs"/>
                        </a:rPr>
                        <a:t>Foster care with white American family (35.3), foster care with Indochinese family (12), group home (23), living with own family (29)</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500">
                          <a:latin typeface="+mn-lt"/>
                          <a:ea typeface="+mn-ea"/>
                          <a:cs typeface="+mn-cs"/>
                        </a:rPr>
                        <a:t>Cross-sectional. 
Self-report questionnaires reporting GPA</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a:spcBef>
                          <a:spcPts val="1000"/>
                        </a:spcBef>
                        <a:defRPr sz="1800"/>
                      </a:pPr>
                      <a:r>
                        <a:rPr sz="1500" dirty="0">
                          <a:latin typeface="+mn-lt"/>
                          <a:ea typeface="+mn-ea"/>
                          <a:cs typeface="+mn-cs"/>
                        </a:rPr>
                        <a:t>Children in ethnic homes (foster care with Indochinese family and own family) had adjusted mean GPAs that were .23 to .41 points higher than children in non-ethnic homes (t=2.45, p&lt;.017). Children in ethnically matched settings were more likely to view success in school as a result of their own efforts. The study hypothesises this result as specific to Asian adult models who stress both the importance of education and effort as the pathway towards educational success. </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tcPr>
                </a:tc>
                <a:extLst>
                  <a:ext uri="{0D108BD9-81ED-4DB2-BD59-A6C34878D82A}">
                    <a16:rowId xmlns:a16="http://schemas.microsoft.com/office/drawing/2014/main" val="10001"/>
                  </a:ext>
                </a:extLst>
              </a:tr>
              <a:tr h="1525437">
                <a:tc>
                  <a:txBody>
                    <a:bodyPr/>
                    <a:lstStyle/>
                    <a:p>
                      <a:pPr algn="ctr">
                        <a:defRPr sz="1800"/>
                      </a:pPr>
                      <a:r>
                        <a:rPr sz="1500" i="1">
                          <a:latin typeface="+mn-lt"/>
                          <a:ea typeface="+mn-ea"/>
                          <a:cs typeface="+mn-cs"/>
                        </a:rPr>
                        <a:t>Kalverboer et al. (2016)</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500">
                          <a:latin typeface="+mn-lt"/>
                          <a:ea typeface="+mn-ea"/>
                          <a:cs typeface="+mn-cs"/>
                        </a:rPr>
                        <a:t>Netherlands</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500">
                          <a:latin typeface="+mn-lt"/>
                          <a:ea typeface="+mn-ea"/>
                          <a:cs typeface="+mn-cs"/>
                        </a:rPr>
                        <a:t>132</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500">
                          <a:latin typeface="+mn-lt"/>
                          <a:ea typeface="+mn-ea"/>
                          <a:cs typeface="+mn-cs"/>
                        </a:rPr>
                        <a:t>Foster family (33), Small living unit (23), Small living group (19), Campus (26)</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tc>
                  <a:txBody>
                    <a:bodyPr/>
                    <a:lstStyle/>
                    <a:p>
                      <a:pPr algn="l">
                        <a:defRPr sz="1800"/>
                      </a:pPr>
                      <a:r>
                        <a:rPr sz="1500">
                          <a:latin typeface="+mn-lt"/>
                          <a:ea typeface="+mn-ea"/>
                          <a:cs typeface="+mn-cs"/>
                        </a:rPr>
                        <a:t>Interviews used to complete the BIC-Q on quality of living environment</a:t>
                      </a:r>
                    </a:p>
                  </a:txBody>
                  <a:tcPr marL="63500" marR="63500" marT="0" marB="0" anchor="ctr" horzOverflow="overflow">
                    <a:lnL w="12700">
                      <a:solidFill>
                        <a:srgbClr val="CBCBCB"/>
                      </a:solidFill>
                      <a:miter lim="400000"/>
                    </a:lnL>
                    <a:lnR w="12700">
                      <a:solidFill>
                        <a:srgbClr val="CBCBCB"/>
                      </a:solidFill>
                      <a:miter lim="400000"/>
                    </a:lnR>
                    <a:lnT w="12700">
                      <a:solidFill>
                        <a:srgbClr val="CBCBCB"/>
                      </a:solidFill>
                      <a:miter lim="400000"/>
                    </a:lnT>
                    <a:lnB w="6350">
                      <a:solidFill>
                        <a:srgbClr val="CBCBCB"/>
                      </a:solidFill>
                      <a:miter lim="400000"/>
                    </a:lnB>
                  </a:tcPr>
                </a:tc>
                <a:tc>
                  <a:txBody>
                    <a:bodyPr/>
                    <a:lstStyle/>
                    <a:p>
                      <a:pPr algn="l">
                        <a:defRPr sz="1800"/>
                      </a:pPr>
                      <a:r>
                        <a:rPr sz="1500" dirty="0">
                          <a:latin typeface="+mn-lt"/>
                          <a:ea typeface="+mn-ea"/>
                          <a:cs typeface="+mn-cs"/>
                        </a:rPr>
                        <a:t>Minors in family foster care were significantly more likely to attend an ordinary Dutch school than those in living units, living groups, or campuses. Family foster care had a significantly higher percentage of minors for which the quality of education is judged 'satisfactory' or good' compared to campus (93% vs 64.7%). </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6350">
                      <a:solidFill>
                        <a:srgbClr val="CBCBCB"/>
                      </a:solidFill>
                      <a:miter lim="400000"/>
                    </a:lnB>
                  </a:tcPr>
                </a:tc>
                <a:extLst>
                  <a:ext uri="{0D108BD9-81ED-4DB2-BD59-A6C34878D82A}">
                    <a16:rowId xmlns:a16="http://schemas.microsoft.com/office/drawing/2014/main" val="10002"/>
                  </a:ext>
                </a:extLst>
              </a:tr>
            </a:tbl>
          </a:graphicData>
        </a:graphic>
      </p:graphicFrame>
      <p:sp>
        <p:nvSpPr>
          <p:cNvPr id="188" name="Shape 188"/>
          <p:cNvSpPr>
            <a:spLocks noGrp="1"/>
          </p:cNvSpPr>
          <p:nvPr>
            <p:ph type="body" idx="1"/>
          </p:nvPr>
        </p:nvSpPr>
        <p:spPr>
          <a:xfrm>
            <a:off x="222719" y="1764673"/>
            <a:ext cx="11214101" cy="7962901"/>
          </a:xfrm>
          <a:prstGeom prst="rect">
            <a:avLst/>
          </a:prstGeom>
        </p:spPr>
        <p:txBody>
          <a:bodyPr/>
          <a:lstStyle/>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lang="en-GB" dirty="0"/>
          </a:p>
          <a:p>
            <a:pPr marL="330200" lvl="1" indent="0">
              <a:spcBef>
                <a:spcPts val="3000"/>
              </a:spcBef>
              <a:buNone/>
              <a:defRPr sz="2600">
                <a:latin typeface="+mn-lt"/>
                <a:ea typeface="+mn-ea"/>
                <a:cs typeface="+mn-cs"/>
                <a:sym typeface="Helvetica Neue"/>
              </a:defRPr>
            </a:pPr>
            <a:r>
              <a:rPr dirty="0"/>
              <a:t>Beyond this - a perception that </a:t>
            </a:r>
            <a:r>
              <a:rPr lang="en-GB" dirty="0"/>
              <a:t>family </a:t>
            </a:r>
            <a:r>
              <a:rPr dirty="0"/>
              <a:t>foster care impacts on </a:t>
            </a:r>
            <a:r>
              <a:rPr lang="en-GB" dirty="0"/>
              <a:t>safety and </a:t>
            </a:r>
            <a:r>
              <a:rPr dirty="0"/>
              <a:t>education (Brownless &amp; Fitch</a:t>
            </a:r>
            <a:r>
              <a:rPr lang="en-GB" dirty="0"/>
              <a:t>,</a:t>
            </a:r>
            <a:r>
              <a:rPr dirty="0"/>
              <a:t> 2010; Hodes et al, 2008; Wade, Sirriyeh, Kohli, &amp; Simmonds</a:t>
            </a:r>
            <a:r>
              <a:rPr lang="en-GB" dirty="0"/>
              <a:t>,</a:t>
            </a:r>
            <a:r>
              <a:rPr dirty="0"/>
              <a:t> 2012)</a:t>
            </a:r>
          </a:p>
        </p:txBody>
      </p:sp>
      <p:sp>
        <p:nvSpPr>
          <p:cNvPr id="189" name="Shape 189"/>
          <p:cNvSpPr>
            <a:spLocks noGrp="1"/>
          </p:cNvSpPr>
          <p:nvPr>
            <p:ph type="sldNum" sz="quarter" idx="4294967295"/>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Findings: Associations between educational provision and outcomes for refugee children</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704771" y="2352053"/>
            <a:ext cx="6369251" cy="5807479"/>
          </a:xfrm>
          <a:prstGeom prst="rect">
            <a:avLst/>
          </a:prstGeom>
          <a:noFill/>
          <a:ln>
            <a:noFill/>
          </a:ln>
        </p:spPr>
      </p:pic>
      <p:sp>
        <p:nvSpPr>
          <p:cNvPr id="5" name="Shape 174"/>
          <p:cNvSpPr>
            <a:spLocks noGrp="1"/>
          </p:cNvSpPr>
          <p:nvPr>
            <p:ph type="body" sz="half" idx="1"/>
          </p:nvPr>
        </p:nvSpPr>
        <p:spPr>
          <a:xfrm>
            <a:off x="460453" y="2352054"/>
            <a:ext cx="4638346" cy="6667501"/>
          </a:xfrm>
          <a:prstGeom prst="rect">
            <a:avLst/>
          </a:prstGeom>
        </p:spPr>
        <p:txBody>
          <a:bodyPr>
            <a:normAutofit fontScale="92500" lnSpcReduction="20000"/>
          </a:bodyPr>
          <a:lstStyle/>
          <a:p>
            <a:pPr marL="270763" indent="-270763" defTabSz="479044">
              <a:lnSpc>
                <a:spcPct val="120000"/>
              </a:lnSpc>
              <a:spcBef>
                <a:spcPts val="600"/>
              </a:spcBef>
              <a:defRPr sz="2100"/>
            </a:pPr>
            <a:r>
              <a:rPr sz="2200" dirty="0"/>
              <a:t>Methods:</a:t>
            </a:r>
          </a:p>
          <a:p>
            <a:pPr marL="541527" lvl="1" indent="-270763" defTabSz="479044">
              <a:lnSpc>
                <a:spcPct val="120000"/>
              </a:lnSpc>
              <a:spcBef>
                <a:spcPts val="600"/>
              </a:spcBef>
              <a:defRPr sz="2100"/>
            </a:pPr>
            <a:r>
              <a:rPr sz="2000" dirty="0"/>
              <a:t>Systematic review</a:t>
            </a:r>
            <a:r>
              <a:rPr lang="en-GB" sz="2000" dirty="0"/>
              <a:t> including qualitative and quantitative literature</a:t>
            </a:r>
            <a:endParaRPr sz="2000" dirty="0"/>
          </a:p>
          <a:p>
            <a:pPr marL="541527" lvl="1" indent="-270763" defTabSz="479044">
              <a:lnSpc>
                <a:spcPct val="120000"/>
              </a:lnSpc>
              <a:spcBef>
                <a:spcPts val="600"/>
              </a:spcBef>
              <a:defRPr sz="2100"/>
            </a:pPr>
            <a:r>
              <a:rPr lang="en-GB" sz="2000" dirty="0"/>
              <a:t>Looking at ‘educational provision’ broadly defined and any type of outcomes (e.g. mental health, educational, employment)</a:t>
            </a:r>
            <a:endParaRPr sz="2000" dirty="0"/>
          </a:p>
          <a:p>
            <a:pPr marL="270763" indent="-270763" defTabSz="479044">
              <a:lnSpc>
                <a:spcPct val="120000"/>
              </a:lnSpc>
              <a:spcBef>
                <a:spcPts val="600"/>
              </a:spcBef>
              <a:defRPr sz="2100"/>
            </a:pPr>
            <a:r>
              <a:rPr lang="en-GB" sz="2200" dirty="0"/>
              <a:t>Included studies:</a:t>
            </a:r>
          </a:p>
          <a:p>
            <a:pPr lvl="1">
              <a:lnSpc>
                <a:spcPct val="120000"/>
              </a:lnSpc>
              <a:spcBef>
                <a:spcPts val="600"/>
              </a:spcBef>
            </a:pPr>
            <a:r>
              <a:rPr lang="en-US" sz="2000" dirty="0"/>
              <a:t>9 quantitative, 11 qualitative</a:t>
            </a:r>
          </a:p>
          <a:p>
            <a:pPr lvl="1">
              <a:lnSpc>
                <a:spcPct val="120000"/>
              </a:lnSpc>
              <a:spcBef>
                <a:spcPts val="600"/>
              </a:spcBef>
            </a:pPr>
            <a:r>
              <a:rPr lang="en-US" sz="2000" dirty="0"/>
              <a:t>Countries:</a:t>
            </a:r>
          </a:p>
          <a:p>
            <a:pPr marL="914400" lvl="2" indent="0">
              <a:lnSpc>
                <a:spcPct val="120000"/>
              </a:lnSpc>
              <a:spcBef>
                <a:spcPts val="600"/>
              </a:spcBef>
              <a:buNone/>
            </a:pPr>
            <a:r>
              <a:rPr lang="en-US" sz="2000" dirty="0"/>
              <a:t>Australia (5)</a:t>
            </a:r>
          </a:p>
          <a:p>
            <a:pPr marL="914400" lvl="2" indent="0">
              <a:lnSpc>
                <a:spcPct val="120000"/>
              </a:lnSpc>
              <a:spcBef>
                <a:spcPts val="600"/>
              </a:spcBef>
              <a:buNone/>
            </a:pPr>
            <a:r>
              <a:rPr lang="en-US" sz="2000" dirty="0"/>
              <a:t>Canada (5)</a:t>
            </a:r>
          </a:p>
          <a:p>
            <a:pPr marL="914400" lvl="2" indent="0">
              <a:lnSpc>
                <a:spcPct val="120000"/>
              </a:lnSpc>
              <a:spcBef>
                <a:spcPts val="600"/>
              </a:spcBef>
              <a:buNone/>
            </a:pPr>
            <a:r>
              <a:rPr lang="en-US" sz="2000" dirty="0"/>
              <a:t>Italy (1)</a:t>
            </a:r>
          </a:p>
          <a:p>
            <a:pPr marL="914400" lvl="2" indent="0">
              <a:lnSpc>
                <a:spcPct val="120000"/>
              </a:lnSpc>
              <a:spcBef>
                <a:spcPts val="600"/>
              </a:spcBef>
              <a:buNone/>
            </a:pPr>
            <a:r>
              <a:rPr lang="en-US" sz="2000" dirty="0"/>
              <a:t>Spain (1)</a:t>
            </a:r>
          </a:p>
          <a:p>
            <a:pPr marL="914400" lvl="2" indent="0">
              <a:lnSpc>
                <a:spcPct val="120000"/>
              </a:lnSpc>
              <a:spcBef>
                <a:spcPts val="600"/>
              </a:spcBef>
              <a:buNone/>
            </a:pPr>
            <a:r>
              <a:rPr lang="en-US" sz="2000" dirty="0"/>
              <a:t>Sweden (1)</a:t>
            </a:r>
          </a:p>
          <a:p>
            <a:pPr marL="914400" lvl="2" indent="0">
              <a:lnSpc>
                <a:spcPct val="120000"/>
              </a:lnSpc>
              <a:spcBef>
                <a:spcPts val="600"/>
              </a:spcBef>
              <a:buNone/>
            </a:pPr>
            <a:r>
              <a:rPr lang="en-US" sz="2000" dirty="0"/>
              <a:t>UK (1)</a:t>
            </a:r>
          </a:p>
          <a:p>
            <a:pPr marL="914400" lvl="2" indent="0">
              <a:lnSpc>
                <a:spcPct val="120000"/>
              </a:lnSpc>
              <a:spcBef>
                <a:spcPts val="600"/>
              </a:spcBef>
              <a:buNone/>
            </a:pPr>
            <a:r>
              <a:rPr lang="en-US" sz="2000" dirty="0"/>
              <a:t>USA (6)</a:t>
            </a:r>
          </a:p>
          <a:p>
            <a:pPr lvl="1">
              <a:lnSpc>
                <a:spcPct val="120000"/>
              </a:lnSpc>
              <a:spcBef>
                <a:spcPts val="600"/>
              </a:spcBef>
            </a:pPr>
            <a:r>
              <a:rPr lang="en-US" sz="2000" dirty="0"/>
              <a:t>2 PhD dissertations, 2 reports, and 16 journal articles</a:t>
            </a:r>
          </a:p>
          <a:p>
            <a:pPr marL="270763" indent="-270763" defTabSz="479044">
              <a:spcBef>
                <a:spcPts val="2400"/>
              </a:spcBef>
              <a:defRPr sz="2100"/>
            </a:pPr>
            <a:endParaRPr dirty="0"/>
          </a:p>
        </p:txBody>
      </p:sp>
      <p:sp>
        <p:nvSpPr>
          <p:cNvPr id="6" name="Shape 147"/>
          <p:cNvSpPr>
            <a:spLocks noGrp="1"/>
          </p:cNvSpPr>
          <p:nvPr>
            <p:ph type="sldNum" sz="quarter" idx="4294967295"/>
          </p:nvPr>
        </p:nvSpPr>
        <p:spPr>
          <a:xfrm>
            <a:off x="12367057" y="920614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21</a:t>
            </a:fld>
            <a:endParaRPr dirty="0"/>
          </a:p>
        </p:txBody>
      </p:sp>
    </p:spTree>
    <p:extLst>
      <p:ext uri="{BB962C8B-B14F-4D97-AF65-F5344CB8AC3E}">
        <p14:creationId xmlns:p14="http://schemas.microsoft.com/office/powerpoint/2010/main" val="229746363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a:t>
            </a:r>
          </a:p>
        </p:txBody>
      </p:sp>
      <p:sp>
        <p:nvSpPr>
          <p:cNvPr id="3" name="Text Placeholder 2"/>
          <p:cNvSpPr>
            <a:spLocks noGrp="1"/>
          </p:cNvSpPr>
          <p:nvPr>
            <p:ph type="body" idx="1"/>
          </p:nvPr>
        </p:nvSpPr>
        <p:spPr/>
        <p:txBody>
          <a:bodyPr>
            <a:normAutofit fontScale="92500" lnSpcReduction="10000"/>
          </a:bodyPr>
          <a:lstStyle/>
          <a:p>
            <a:pPr marL="541527" lvl="1" indent="-270763" defTabSz="479044">
              <a:spcBef>
                <a:spcPts val="2400"/>
              </a:spcBef>
              <a:defRPr sz="2100"/>
            </a:pPr>
            <a:r>
              <a:rPr lang="en-GB" sz="3000" dirty="0"/>
              <a:t>Literature focuses on needs, barriers, but rarely evaluates programs or links provisions to outcomes.</a:t>
            </a:r>
          </a:p>
          <a:p>
            <a:pPr marL="541527" lvl="1" indent="-270763" defTabSz="479044">
              <a:spcBef>
                <a:spcPts val="2400"/>
              </a:spcBef>
              <a:defRPr sz="2100"/>
            </a:pPr>
            <a:r>
              <a:rPr lang="en-GB" sz="3000" dirty="0"/>
              <a:t>Included studies cover a broad range of provision (e.g. arts, sports, vocational + language, interim educational programs for refugee children to mainstream). Some young people disengaged if programming did not match aspirations or needs.</a:t>
            </a:r>
          </a:p>
          <a:p>
            <a:pPr marL="541527" lvl="1" indent="-270763" defTabSz="479044">
              <a:spcBef>
                <a:spcPts val="2400"/>
              </a:spcBef>
              <a:defRPr sz="2100"/>
            </a:pPr>
            <a:r>
              <a:rPr lang="en-GB" sz="3000" dirty="0"/>
              <a:t>Various methods are possible with this population, from cluster randomised controlled trials to in-depth qualitative research. </a:t>
            </a:r>
          </a:p>
          <a:p>
            <a:pPr marL="541527" lvl="1" indent="-270763" defTabSz="479044">
              <a:spcBef>
                <a:spcPts val="2400"/>
              </a:spcBef>
              <a:defRPr sz="2100"/>
            </a:pPr>
            <a:r>
              <a:rPr lang="en-GB" sz="3000" dirty="0"/>
              <a:t>Overall study quality is fairly low. Studies shows little evidence on effectiveness of interventions, but this does not mean evidence of ineffectiveness. Methodological issues include appropriate measurement, access, intensity of intervention, and sample size.</a:t>
            </a:r>
          </a:p>
          <a:p>
            <a:pPr marL="541527" lvl="1" indent="-270763" defTabSz="479044">
              <a:spcBef>
                <a:spcPts val="2400"/>
              </a:spcBef>
              <a:defRPr sz="2100"/>
            </a:pPr>
            <a:r>
              <a:rPr lang="en-GB" sz="3000" dirty="0"/>
              <a:t>Studies are useful for theory-generating.</a:t>
            </a:r>
          </a:p>
          <a:p>
            <a:endParaRPr lang="en-US" dirty="0"/>
          </a:p>
        </p:txBody>
      </p:sp>
      <p:sp>
        <p:nvSpPr>
          <p:cNvPr id="4"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22</a:t>
            </a:fld>
            <a:endParaRPr dirty="0"/>
          </a:p>
        </p:txBody>
      </p:sp>
    </p:spTree>
    <p:extLst>
      <p:ext uri="{BB962C8B-B14F-4D97-AF65-F5344CB8AC3E}">
        <p14:creationId xmlns:p14="http://schemas.microsoft.com/office/powerpoint/2010/main" val="31651939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Promulgation of two theories</a:t>
            </a:r>
          </a:p>
        </p:txBody>
      </p:sp>
      <p:sp>
        <p:nvSpPr>
          <p:cNvPr id="3" name="Text Placeholder 2"/>
          <p:cNvSpPr>
            <a:spLocks noGrp="1"/>
          </p:cNvSpPr>
          <p:nvPr>
            <p:ph type="body" idx="1"/>
          </p:nvPr>
        </p:nvSpPr>
        <p:spPr/>
        <p:txBody>
          <a:bodyPr>
            <a:normAutofit/>
          </a:bodyPr>
          <a:lstStyle/>
          <a:p>
            <a:r>
              <a:rPr lang="en-GB" dirty="0"/>
              <a:t>Firstly, from a utilitarian perspective on education, initial assessments ensured placement in appropriate educational provision and lead to better long-term outcomes for wellbeing, educational progress, and employment. </a:t>
            </a:r>
          </a:p>
          <a:p>
            <a:r>
              <a:rPr lang="en-GB" dirty="0"/>
              <a:t>Secondly, other studies hypothesised that the importance the ethos of the educational provision and having a supportive, welcoming environments in order to achieve improved outcomes.</a:t>
            </a:r>
          </a:p>
          <a:p>
            <a:r>
              <a:rPr lang="en-GB" dirty="0"/>
              <a:t>Theories were distinct but not exclusive. </a:t>
            </a:r>
          </a:p>
          <a:p>
            <a:endParaRPr lang="en-GB" dirty="0"/>
          </a:p>
          <a:p>
            <a:endParaRPr lang="en-US" dirty="0"/>
          </a:p>
        </p:txBody>
      </p:sp>
      <p:sp>
        <p:nvSpPr>
          <p:cNvPr id="4"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23</a:t>
            </a:fld>
            <a:endParaRPr dirty="0"/>
          </a:p>
        </p:txBody>
      </p:sp>
    </p:spTree>
    <p:extLst>
      <p:ext uri="{BB962C8B-B14F-4D97-AF65-F5344CB8AC3E}">
        <p14:creationId xmlns:p14="http://schemas.microsoft.com/office/powerpoint/2010/main" val="347841413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p>
            <a:r>
              <a:t>Concluding thoughts</a:t>
            </a:r>
          </a:p>
        </p:txBody>
      </p:sp>
      <p:sp>
        <p:nvSpPr>
          <p:cNvPr id="200" name="Shape 200"/>
          <p:cNvSpPr>
            <a:spLocks noGrp="1"/>
          </p:cNvSpPr>
          <p:nvPr>
            <p:ph type="body" idx="1"/>
          </p:nvPr>
        </p:nvSpPr>
        <p:spPr>
          <a:xfrm>
            <a:off x="571500" y="2222500"/>
            <a:ext cx="11861800" cy="6972300"/>
          </a:xfrm>
          <a:prstGeom prst="rect">
            <a:avLst/>
          </a:prstGeom>
        </p:spPr>
        <p:txBody>
          <a:bodyPr>
            <a:normAutofit fontScale="92500" lnSpcReduction="20000"/>
          </a:bodyPr>
          <a:lstStyle/>
          <a:p>
            <a:pPr marL="452627" indent="-452627" defTabSz="578358">
              <a:lnSpc>
                <a:spcPct val="120000"/>
              </a:lnSpc>
              <a:spcBef>
                <a:spcPts val="1200"/>
              </a:spcBef>
              <a:defRPr sz="3564"/>
            </a:pPr>
            <a:r>
              <a:rPr lang="en-GB" dirty="0"/>
              <a:t>Common theme of specific accommodation, educational, and mental health needs for UASC</a:t>
            </a:r>
          </a:p>
          <a:p>
            <a:pPr marL="909827" lvl="1" indent="-452627" defTabSz="578358">
              <a:lnSpc>
                <a:spcPct val="120000"/>
              </a:lnSpc>
              <a:spcBef>
                <a:spcPts val="1200"/>
              </a:spcBef>
              <a:defRPr sz="3564"/>
            </a:pPr>
            <a:r>
              <a:rPr lang="en-GB" dirty="0"/>
              <a:t>Acknowledgement that some needs that can be approached with common set of policies and practice and that for some needs, it is a heterogeneous population where services needed to be tailored.</a:t>
            </a:r>
          </a:p>
          <a:p>
            <a:pPr marL="452627" indent="-452627" defTabSz="578358">
              <a:lnSpc>
                <a:spcPct val="120000"/>
              </a:lnSpc>
              <a:spcBef>
                <a:spcPts val="1200"/>
              </a:spcBef>
              <a:defRPr sz="3564"/>
            </a:pPr>
            <a:r>
              <a:rPr lang="en-GB" dirty="0"/>
              <a:t>Some indications of better outcomes with more of a family life and with continuity.</a:t>
            </a:r>
          </a:p>
          <a:p>
            <a:pPr marL="452627" indent="-452627" defTabSz="578358">
              <a:lnSpc>
                <a:spcPct val="120000"/>
              </a:lnSpc>
              <a:spcBef>
                <a:spcPts val="1200"/>
              </a:spcBef>
              <a:defRPr sz="3564"/>
            </a:pPr>
            <a:r>
              <a:rPr lang="en-GB" dirty="0"/>
              <a:t>Strong belief in the importance of relationships – with foster carers, social workers, that a welcoming educational and holistic environment led to ‘getting to know’ young people better informally and to better outcomes.</a:t>
            </a:r>
          </a:p>
        </p:txBody>
      </p:sp>
      <p:sp>
        <p:nvSpPr>
          <p:cNvPr id="201" name="Shape 201"/>
          <p:cNvSpPr>
            <a:spLocks noGrp="1"/>
          </p:cNvSpPr>
          <p:nvPr>
            <p:ph type="sldNum" sz="quarter" idx="4294967295"/>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p:nvPr>
        </p:nvSpPr>
        <p:spPr>
          <a:prstGeom prst="rect">
            <a:avLst/>
          </a:prstGeom>
        </p:spPr>
        <p:txBody>
          <a:bodyPr/>
          <a:lstStyle/>
          <a:p>
            <a:r>
              <a:t>Works cited</a:t>
            </a:r>
          </a:p>
        </p:txBody>
      </p:sp>
      <p:sp>
        <p:nvSpPr>
          <p:cNvPr id="204" name="Shape 204"/>
          <p:cNvSpPr>
            <a:spLocks noGrp="1"/>
          </p:cNvSpPr>
          <p:nvPr>
            <p:ph type="body" idx="1"/>
          </p:nvPr>
        </p:nvSpPr>
        <p:spPr>
          <a:xfrm>
            <a:off x="571499" y="2251138"/>
            <a:ext cx="11861801" cy="6667501"/>
          </a:xfrm>
          <a:prstGeom prst="rect">
            <a:avLst/>
          </a:prstGeom>
        </p:spPr>
        <p:txBody>
          <a:bodyPr lIns="0" tIns="0" rIns="0" bIns="0">
            <a:normAutofit fontScale="92500"/>
          </a:bodyPr>
          <a:lstStyle/>
          <a:p>
            <a:pPr marL="78105" indent="-78105" defTabSz="187452">
              <a:spcBef>
                <a:spcPts val="0"/>
              </a:spcBef>
              <a:buSzTx/>
              <a:buFontTx/>
              <a:buNone/>
              <a:defRPr sz="1230">
                <a:solidFill>
                  <a:srgbClr val="000000"/>
                </a:solidFill>
                <a:latin typeface="+mj-lt"/>
                <a:ea typeface="+mj-ea"/>
                <a:cs typeface="+mj-cs"/>
                <a:sym typeface="Helvetica"/>
              </a:defRPr>
            </a:pPr>
            <a:r>
              <a:rPr dirty="0"/>
              <a:t>Bean, T. M., Eurelings-Bontekoe, E., &amp; Spinhoven, P. (2007). Course and predictors of mental health of unaccompanied refugee minors in the Netherlands: one year follow-up. </a:t>
            </a:r>
            <a:r>
              <a:rPr i="1" dirty="0"/>
              <a:t>Social Science &amp; Medicine (1982)</a:t>
            </a:r>
            <a:r>
              <a:rPr dirty="0"/>
              <a:t>, </a:t>
            </a:r>
            <a:r>
              <a:rPr i="1" dirty="0"/>
              <a:t>64</a:t>
            </a:r>
            <a:r>
              <a:rPr dirty="0"/>
              <a:t>(6), 1204–15. http://doi.org/10.1016/j.socscimed.2006.11.010</a:t>
            </a:r>
          </a:p>
          <a:p>
            <a:pPr marL="78105" indent="-78105" defTabSz="187452">
              <a:spcBef>
                <a:spcPts val="0"/>
              </a:spcBef>
              <a:buSzTx/>
              <a:buFontTx/>
              <a:buNone/>
              <a:defRPr sz="1230">
                <a:solidFill>
                  <a:srgbClr val="000000"/>
                </a:solidFill>
                <a:latin typeface="+mj-lt"/>
                <a:ea typeface="+mj-ea"/>
                <a:cs typeface="+mj-cs"/>
                <a:sym typeface="Helvetica"/>
              </a:defRPr>
            </a:pPr>
            <a:r>
              <a:rPr dirty="0"/>
              <a:t>Bloch, M. C., Chimienti, M., Counilh, A. -L., Hirsch, S., Tattolo, G., Ossipow, L., &amp; de Wenden, C. W. (2015). The children of refugees in Europe: Aspirations, social and economic lives, identity and transnational linkages. Final report - working paper. Geneva: SNIS. </a:t>
            </a:r>
          </a:p>
          <a:p>
            <a:pPr marL="78105" indent="-78105" defTabSz="187452">
              <a:spcBef>
                <a:spcPts val="0"/>
              </a:spcBef>
              <a:buSzTx/>
              <a:buFontTx/>
              <a:buNone/>
              <a:defRPr sz="1230">
                <a:solidFill>
                  <a:srgbClr val="000000"/>
                </a:solidFill>
                <a:latin typeface="+mj-lt"/>
                <a:ea typeface="+mj-ea"/>
                <a:cs typeface="+mj-cs"/>
                <a:sym typeface="Helvetica"/>
              </a:defRPr>
            </a:pPr>
            <a:r>
              <a:rPr dirty="0"/>
              <a:t>Bourgonje, P. (2010). Education for refugee and asylum seeking children in OECD countries. </a:t>
            </a:r>
            <a:r>
              <a:rPr i="1" dirty="0"/>
              <a:t>Education International</a:t>
            </a:r>
            <a:r>
              <a:rPr dirty="0"/>
              <a:t>, </a:t>
            </a:r>
            <a:r>
              <a:rPr i="1" dirty="0"/>
              <a:t>50</a:t>
            </a:r>
            <a:r>
              <a:rPr dirty="0"/>
              <a:t>, 1-12. </a:t>
            </a:r>
          </a:p>
          <a:p>
            <a:pPr marL="78105" indent="-78105" defTabSz="187452">
              <a:spcBef>
                <a:spcPts val="0"/>
              </a:spcBef>
              <a:buSzTx/>
              <a:buFontTx/>
              <a:buNone/>
              <a:defRPr sz="1230">
                <a:solidFill>
                  <a:srgbClr val="000000"/>
                </a:solidFill>
                <a:latin typeface="+mj-lt"/>
                <a:ea typeface="+mj-ea"/>
                <a:cs typeface="+mj-cs"/>
                <a:sym typeface="Helvetica"/>
              </a:defRPr>
            </a:pPr>
            <a:r>
              <a:rPr dirty="0"/>
              <a:t>Bronstein, I., &amp; Montgomery, P. (2011). Psychological distress in refugee children: A systematic review. </a:t>
            </a:r>
            <a:r>
              <a:rPr i="1" dirty="0"/>
              <a:t>Clinical Child and Family Psychology Review</a:t>
            </a:r>
            <a:r>
              <a:rPr dirty="0"/>
              <a:t>, </a:t>
            </a:r>
            <a:r>
              <a:rPr i="1" dirty="0"/>
              <a:t>14</a:t>
            </a:r>
            <a:r>
              <a:rPr dirty="0"/>
              <a:t>(1), 44-56. </a:t>
            </a:r>
          </a:p>
          <a:p>
            <a:pPr marL="78105" indent="-78105" defTabSz="187452">
              <a:spcBef>
                <a:spcPts val="0"/>
              </a:spcBef>
              <a:buSzTx/>
              <a:buFontTx/>
              <a:buNone/>
              <a:defRPr sz="1230">
                <a:solidFill>
                  <a:srgbClr val="000000"/>
                </a:solidFill>
                <a:latin typeface="+mj-lt"/>
                <a:ea typeface="+mj-ea"/>
                <a:cs typeface="+mj-cs"/>
                <a:sym typeface="Helvetica"/>
              </a:defRPr>
            </a:pPr>
            <a:r>
              <a:rPr dirty="0"/>
              <a:t>Bronstein, I., Montgomery, P., &amp; Ott, E. (2012). Emotional and behavioural problems amongst Afghan unaccompanied asylum-seeking children: Results from a large-scale cross-sectional study. </a:t>
            </a:r>
            <a:r>
              <a:rPr i="1" dirty="0"/>
              <a:t>European Child &amp; Adolescent Psychiatry</a:t>
            </a:r>
            <a:r>
              <a:rPr dirty="0"/>
              <a:t>, </a:t>
            </a:r>
            <a:r>
              <a:rPr i="1" dirty="0"/>
              <a:t>22</a:t>
            </a:r>
            <a:r>
              <a:rPr dirty="0"/>
              <a:t>(5), 285-294.</a:t>
            </a:r>
          </a:p>
          <a:p>
            <a:pPr marL="78105" indent="-78105" defTabSz="187452">
              <a:spcBef>
                <a:spcPts val="0"/>
              </a:spcBef>
              <a:buSzTx/>
              <a:buFontTx/>
              <a:buNone/>
              <a:defRPr sz="1230">
                <a:solidFill>
                  <a:srgbClr val="000000"/>
                </a:solidFill>
                <a:latin typeface="+mj-lt"/>
                <a:ea typeface="+mj-ea"/>
                <a:cs typeface="+mj-cs"/>
                <a:sym typeface="Helvetica"/>
              </a:defRPr>
            </a:pPr>
            <a:r>
              <a:rPr dirty="0"/>
              <a:t>Brownlees, L., &amp; Finch, N. (2010). Levelling the playing field: A UNICEF UK report into provision of services to unaccompanied or separated migrant children in three local authority areas in England. Retrieved from http://www.unicef.org.uk/Documents/Publications/levelling-playing-field.pdf</a:t>
            </a:r>
            <a:endParaRPr lang="en-GB" dirty="0"/>
          </a:p>
          <a:p>
            <a:pPr marL="78105" indent="-78105" defTabSz="187452">
              <a:spcBef>
                <a:spcPts val="0"/>
              </a:spcBef>
              <a:buSzTx/>
              <a:buNone/>
              <a:defRPr sz="1230">
                <a:solidFill>
                  <a:srgbClr val="000000"/>
                </a:solidFill>
                <a:latin typeface="+mj-lt"/>
                <a:ea typeface="+mj-ea"/>
                <a:cs typeface="+mj-cs"/>
                <a:sym typeface="Helvetica"/>
              </a:defRPr>
            </a:pPr>
            <a:r>
              <a:rPr lang="en-GB" sz="1230" dirty="0">
                <a:sym typeface="Helvetica"/>
              </a:rPr>
              <a:t>Chase, E. (2013). Security and subjective wellbeing: the experiences of unaccompanied young people seeking asylum in the UK. </a:t>
            </a:r>
            <a:r>
              <a:rPr lang="en-GB" sz="1230" i="1" dirty="0">
                <a:sym typeface="Helvetica"/>
              </a:rPr>
              <a:t>Sociology of Health &amp; Illness</a:t>
            </a:r>
            <a:r>
              <a:rPr lang="en-GB" sz="1230" dirty="0">
                <a:sym typeface="Helvetica"/>
              </a:rPr>
              <a:t>, </a:t>
            </a:r>
            <a:r>
              <a:rPr lang="en-GB" sz="1230" i="1" dirty="0">
                <a:sym typeface="Helvetica"/>
              </a:rPr>
              <a:t>35</a:t>
            </a:r>
            <a:r>
              <a:rPr lang="en-GB" sz="1230" dirty="0">
                <a:sym typeface="Helvetica"/>
              </a:rPr>
              <a:t>(6), 858–872. http://</a:t>
            </a:r>
            <a:r>
              <a:rPr lang="en-GB" sz="1230" dirty="0" err="1">
                <a:sym typeface="Helvetica"/>
              </a:rPr>
              <a:t>doi.org</a:t>
            </a:r>
            <a:r>
              <a:rPr lang="en-GB" sz="1230" dirty="0">
                <a:sym typeface="Helvetica"/>
              </a:rPr>
              <a:t>/10.1111/j.1467-9566.2012.01541.x</a:t>
            </a:r>
          </a:p>
          <a:p>
            <a:pPr marL="78105" indent="-78105" defTabSz="187452">
              <a:spcBef>
                <a:spcPts val="0"/>
              </a:spcBef>
              <a:buSzTx/>
              <a:buFontTx/>
              <a:buNone/>
              <a:defRPr sz="1230">
                <a:solidFill>
                  <a:srgbClr val="000000"/>
                </a:solidFill>
                <a:latin typeface="+mj-lt"/>
                <a:ea typeface="+mj-ea"/>
                <a:cs typeface="+mj-cs"/>
                <a:sym typeface="Helvetica"/>
              </a:defRPr>
            </a:pPr>
            <a:r>
              <a:rPr lang="en-GB" dirty="0"/>
              <a:t>Chase, </a:t>
            </a:r>
            <a:r>
              <a:rPr lang="en-GB" dirty="0" err="1"/>
              <a:t>Meloni</a:t>
            </a:r>
            <a:r>
              <a:rPr lang="en-GB" dirty="0"/>
              <a:t>, </a:t>
            </a:r>
            <a:r>
              <a:rPr lang="en-GB" dirty="0" err="1"/>
              <a:t>Sigona</a:t>
            </a:r>
            <a:r>
              <a:rPr lang="en-GB" dirty="0"/>
              <a:t>, Humphries, </a:t>
            </a:r>
            <a:r>
              <a:rPr lang="en-GB" dirty="0" err="1"/>
              <a:t>Allsopp</a:t>
            </a:r>
            <a:r>
              <a:rPr lang="en-GB" dirty="0"/>
              <a:t>, et al. (2016-2017). Various publications and policy briefs. https://</a:t>
            </a:r>
            <a:r>
              <a:rPr lang="en-GB" dirty="0" err="1"/>
              <a:t>becomingadult.net</a:t>
            </a:r>
            <a:endParaRPr dirty="0"/>
          </a:p>
          <a:p>
            <a:pPr marL="78105" indent="-78105" defTabSz="187452">
              <a:spcBef>
                <a:spcPts val="0"/>
              </a:spcBef>
              <a:buSzTx/>
              <a:buFontTx/>
              <a:buNone/>
              <a:defRPr sz="1230">
                <a:solidFill>
                  <a:srgbClr val="000000"/>
                </a:solidFill>
                <a:latin typeface="+mj-lt"/>
                <a:ea typeface="+mj-ea"/>
                <a:cs typeface="+mj-cs"/>
                <a:sym typeface="Helvetica"/>
              </a:defRPr>
            </a:pPr>
            <a:r>
              <a:rPr dirty="0"/>
              <a:t>Crul, M., Keskiner, E., Schneider, J., Leslie, F., &amp; Ghaeminia. (2017). No lost generation? Education for refugee children: A comparison between Sweden, Germany, The Netherlands, and Turkey. In </a:t>
            </a:r>
            <a:r>
              <a:rPr i="1" dirty="0"/>
              <a:t>The integration of migrants and refugees: An EUI forum on migration, citizenship and demography. </a:t>
            </a:r>
            <a:r>
              <a:rPr dirty="0"/>
              <a:t>European Union Institute. </a:t>
            </a:r>
          </a:p>
          <a:p>
            <a:pPr marL="78105" indent="-78105" defTabSz="187452">
              <a:spcBef>
                <a:spcPts val="0"/>
              </a:spcBef>
              <a:buSzTx/>
              <a:buFontTx/>
              <a:buNone/>
              <a:defRPr sz="1230">
                <a:solidFill>
                  <a:srgbClr val="000000"/>
                </a:solidFill>
                <a:latin typeface="+mj-lt"/>
                <a:ea typeface="+mj-ea"/>
                <a:cs typeface="+mj-cs"/>
                <a:sym typeface="Helvetica"/>
              </a:defRPr>
            </a:pPr>
            <a:r>
              <a:rPr dirty="0"/>
              <a:t>Department for Education (DfE). (201</a:t>
            </a:r>
            <a:r>
              <a:rPr lang="en-GB" dirty="0"/>
              <a:t>9</a:t>
            </a:r>
            <a:r>
              <a:rPr dirty="0"/>
              <a:t>). </a:t>
            </a:r>
            <a:r>
              <a:rPr i="1" dirty="0"/>
              <a:t>Children looked after in England year ending 31 March 201</a:t>
            </a:r>
            <a:r>
              <a:rPr lang="en-GB" i="1" dirty="0"/>
              <a:t>8</a:t>
            </a:r>
            <a:r>
              <a:rPr i="1" dirty="0"/>
              <a:t>.</a:t>
            </a:r>
          </a:p>
          <a:p>
            <a:pPr marL="78105" indent="-78105" defTabSz="187452">
              <a:spcBef>
                <a:spcPts val="0"/>
              </a:spcBef>
              <a:buSzTx/>
              <a:buFontTx/>
              <a:buNone/>
              <a:defRPr sz="1230">
                <a:solidFill>
                  <a:srgbClr val="000000"/>
                </a:solidFill>
                <a:latin typeface="+mj-lt"/>
                <a:ea typeface="+mj-ea"/>
                <a:cs typeface="+mj-cs"/>
                <a:sym typeface="Helvetica"/>
              </a:defRPr>
            </a:pPr>
            <a:r>
              <a:rPr dirty="0"/>
              <a:t>Derluyn, I., &amp; Broekaert, E. (2007). Different perspectives on emotional and behavioural problems in unaccompanied refugee children and adolescents. </a:t>
            </a:r>
            <a:r>
              <a:rPr i="1" dirty="0"/>
              <a:t>Ethnicity &amp; Health</a:t>
            </a:r>
            <a:r>
              <a:rPr dirty="0"/>
              <a:t>, </a:t>
            </a:r>
            <a:r>
              <a:rPr i="1" dirty="0"/>
              <a:t>12</a:t>
            </a:r>
            <a:r>
              <a:rPr dirty="0"/>
              <a:t>(2), 141–62. http://doi.org/10.1080/13557850601002296</a:t>
            </a:r>
            <a:endParaRPr lang="en-GB" i="1" dirty="0"/>
          </a:p>
          <a:p>
            <a:pPr marL="78105" indent="-78105" defTabSz="187452">
              <a:spcBef>
                <a:spcPts val="0"/>
              </a:spcBef>
              <a:buSzTx/>
              <a:buFontTx/>
              <a:buNone/>
              <a:defRPr sz="1230">
                <a:solidFill>
                  <a:srgbClr val="000000"/>
                </a:solidFill>
                <a:latin typeface="+mj-lt"/>
                <a:ea typeface="+mj-ea"/>
                <a:cs typeface="+mj-cs"/>
                <a:sym typeface="Helvetica"/>
              </a:defRPr>
            </a:pPr>
            <a:r>
              <a:rPr dirty="0"/>
              <a:t>Geltman, P. L., Grant-knight, W., Mehta, S. D., Lloyd-travaglini, C., Lustig, S., Landgraf, J. M., &amp; Wise, P. H. (2005). The “Lost Boys of Sudan”: Functional and behavioral health of unaccompanied refugee minors resettled in the United States. </a:t>
            </a:r>
            <a:r>
              <a:rPr i="1" dirty="0"/>
              <a:t>Archives of Pediatrics and Adolescent Medicine</a:t>
            </a:r>
            <a:r>
              <a:rPr dirty="0"/>
              <a:t>, </a:t>
            </a:r>
            <a:r>
              <a:rPr i="1" dirty="0"/>
              <a:t>159</a:t>
            </a:r>
            <a:r>
              <a:rPr dirty="0"/>
              <a:t>(June 2005), 585–591. http://doi.org/http://dx.doi.org/10.1001/archpedi.159.6.585</a:t>
            </a:r>
          </a:p>
          <a:p>
            <a:pPr marL="78105" indent="-78105" defTabSz="187452">
              <a:spcBef>
                <a:spcPts val="0"/>
              </a:spcBef>
              <a:buSzTx/>
              <a:buFontTx/>
              <a:buNone/>
              <a:defRPr sz="1230">
                <a:solidFill>
                  <a:srgbClr val="000000"/>
                </a:solidFill>
                <a:latin typeface="+mj-lt"/>
                <a:ea typeface="+mj-ea"/>
                <a:cs typeface="+mj-cs"/>
                <a:sym typeface="Helvetica"/>
              </a:defRPr>
            </a:pPr>
            <a:r>
              <a:rPr dirty="0"/>
              <a:t>Hodes, M., Jagdev, D., Chandra, N., &amp; Cunniff, A. (2008). Risk and resilience for psychological distress amongst unaccompanied asylum seeking adolescents. </a:t>
            </a:r>
            <a:r>
              <a:rPr i="1" dirty="0"/>
              <a:t>Journal of Child Psychology and Psychiatry, and Allied Disciplines</a:t>
            </a:r>
            <a:r>
              <a:rPr dirty="0"/>
              <a:t>, </a:t>
            </a:r>
            <a:r>
              <a:rPr i="1" dirty="0"/>
              <a:t>49</a:t>
            </a:r>
            <a:r>
              <a:rPr dirty="0"/>
              <a:t>(7), 723–32. http://doi.org/10.1111/j.1469-7610.2008.01912.x</a:t>
            </a:r>
          </a:p>
          <a:p>
            <a:pPr marL="78105" indent="-78105" defTabSz="187452">
              <a:spcBef>
                <a:spcPts val="0"/>
              </a:spcBef>
              <a:buSzTx/>
              <a:buFontTx/>
              <a:buNone/>
              <a:defRPr sz="1230">
                <a:solidFill>
                  <a:srgbClr val="000000"/>
                </a:solidFill>
                <a:latin typeface="+mj-lt"/>
                <a:ea typeface="+mj-ea"/>
                <a:cs typeface="+mj-cs"/>
                <a:sym typeface="Helvetica"/>
              </a:defRPr>
            </a:pPr>
            <a:r>
              <a:rPr dirty="0"/>
              <a:t>Hollins, K., Heydari, H., Grayson, K., &amp; Leavey, G. (2007). The mental health and social circumstances of Kosovan Albanian and Albanian unaccompanied refugee adolescents living in London. </a:t>
            </a:r>
            <a:r>
              <a:rPr i="1" dirty="0"/>
              <a:t>Diversity in Health and Social Care</a:t>
            </a:r>
            <a:r>
              <a:rPr dirty="0"/>
              <a:t>, </a:t>
            </a:r>
            <a:r>
              <a:rPr i="1" dirty="0"/>
              <a:t>4</a:t>
            </a:r>
            <a:r>
              <a:rPr dirty="0"/>
              <a:t>(4), 277–285(9).</a:t>
            </a:r>
          </a:p>
          <a:p>
            <a:pPr marL="78105" indent="-78105" defTabSz="187452">
              <a:spcBef>
                <a:spcPts val="0"/>
              </a:spcBef>
              <a:buSzTx/>
              <a:buFontTx/>
              <a:buNone/>
              <a:defRPr sz="1230">
                <a:solidFill>
                  <a:srgbClr val="000000"/>
                </a:solidFill>
                <a:latin typeface="+mj-lt"/>
                <a:ea typeface="+mj-ea"/>
                <a:cs typeface="+mj-cs"/>
                <a:sym typeface="Helvetica"/>
              </a:defRPr>
            </a:pPr>
            <a:r>
              <a:rPr dirty="0"/>
              <a:t>Kalverboer, M., Zijlstra, E., Os, C., Zevulun, D., Brummelaar, M., &amp; Beltman, D. (2016). Unaccompanied minors in the Netherlands and the care facility in which they flourish best. </a:t>
            </a:r>
            <a:r>
              <a:rPr i="1" dirty="0"/>
              <a:t>Child &amp; Family Social Work</a:t>
            </a:r>
            <a:r>
              <a:rPr dirty="0"/>
              <a:t>, </a:t>
            </a:r>
            <a:r>
              <a:rPr i="1" dirty="0"/>
              <a:t>22</a:t>
            </a:r>
            <a:r>
              <a:rPr dirty="0"/>
              <a:t>, 587-596.</a:t>
            </a:r>
          </a:p>
          <a:p>
            <a:pPr marL="78105" indent="-78105" defTabSz="187452">
              <a:spcBef>
                <a:spcPts val="0"/>
              </a:spcBef>
              <a:buSzTx/>
              <a:buFontTx/>
              <a:buNone/>
              <a:defRPr sz="1230">
                <a:solidFill>
                  <a:srgbClr val="000000"/>
                </a:solidFill>
                <a:latin typeface="+mj-lt"/>
                <a:ea typeface="+mj-ea"/>
                <a:cs typeface="+mj-cs"/>
                <a:sym typeface="Helvetica"/>
              </a:defRPr>
            </a:pPr>
            <a:r>
              <a:rPr dirty="0"/>
              <a:t>McBrien, J. L. (2005). Educational needs and barriers for refugee students in the United States: A review of the  literature. Review of Educational Research, 75(3), 329-364.</a:t>
            </a:r>
            <a:endParaRPr lang="en-GB" dirty="0"/>
          </a:p>
          <a:p>
            <a:pPr marL="78105" indent="-78105" defTabSz="187452">
              <a:spcBef>
                <a:spcPts val="0"/>
              </a:spcBef>
              <a:buSzTx/>
              <a:buFontTx/>
              <a:buNone/>
              <a:defRPr sz="1230">
                <a:solidFill>
                  <a:srgbClr val="000000"/>
                </a:solidFill>
                <a:latin typeface="+mj-lt"/>
                <a:ea typeface="+mj-ea"/>
                <a:cs typeface="+mj-cs"/>
                <a:sym typeface="Helvetica"/>
              </a:defRPr>
            </a:pPr>
            <a:r>
              <a:rPr lang="en-GB" dirty="0"/>
              <a:t>O’Higgins, A. (2012). Vulnerability and agency: Beyond an irreconcilable dichotomy for social service providers working with young refugees in the UK. </a:t>
            </a:r>
            <a:r>
              <a:rPr lang="en-GB" i="1" dirty="0"/>
              <a:t>New Directions for Child and Adolescent Development</a:t>
            </a:r>
            <a:r>
              <a:rPr lang="en-GB" dirty="0"/>
              <a:t>, </a:t>
            </a:r>
            <a:r>
              <a:rPr lang="en-GB" i="1" dirty="0"/>
              <a:t>2012</a:t>
            </a:r>
            <a:r>
              <a:rPr lang="en-GB" dirty="0"/>
              <a:t>(136), 79–91. http://</a:t>
            </a:r>
            <a:r>
              <a:rPr lang="en-GB" dirty="0" err="1"/>
              <a:t>doi.org</a:t>
            </a:r>
            <a:r>
              <a:rPr lang="en-GB" dirty="0"/>
              <a:t>/10.1002/cad.2001</a:t>
            </a:r>
          </a:p>
          <a:p>
            <a:pPr marL="78105" indent="-78105" defTabSz="187452">
              <a:spcBef>
                <a:spcPts val="0"/>
              </a:spcBef>
              <a:buSzTx/>
              <a:buFontTx/>
              <a:buNone/>
              <a:defRPr sz="1230">
                <a:solidFill>
                  <a:srgbClr val="000000"/>
                </a:solidFill>
                <a:latin typeface="+mj-lt"/>
                <a:ea typeface="+mj-ea"/>
                <a:cs typeface="+mj-cs"/>
                <a:sym typeface="Helvetica"/>
              </a:defRPr>
            </a:pPr>
            <a:r>
              <a:rPr lang="en-GB" dirty="0"/>
              <a:t>O’Higgins, A. (2019). Analysis of care and education pathways of refugee and asylum-seeking children in care in England: Implications for social work. </a:t>
            </a:r>
            <a:r>
              <a:rPr lang="en-GB" i="1" dirty="0"/>
              <a:t>International Journal of Social Welfare</a:t>
            </a:r>
            <a:r>
              <a:rPr lang="en-GB" dirty="0"/>
              <a:t>, 28(1), 53-62. http://</a:t>
            </a:r>
            <a:r>
              <a:rPr lang="en-GB" dirty="0" err="1"/>
              <a:t>doi.org</a:t>
            </a:r>
            <a:r>
              <a:rPr lang="en-GB" dirty="0"/>
              <a:t>/10.1111/ijsw.12324</a:t>
            </a:r>
          </a:p>
          <a:p>
            <a:pPr marL="78105" indent="-78105" defTabSz="187452">
              <a:spcBef>
                <a:spcPts val="0"/>
              </a:spcBef>
              <a:buSzTx/>
              <a:buFontTx/>
              <a:buNone/>
              <a:defRPr sz="1230">
                <a:solidFill>
                  <a:srgbClr val="000000"/>
                </a:solidFill>
                <a:latin typeface="+mj-lt"/>
                <a:ea typeface="+mj-ea"/>
                <a:cs typeface="+mj-cs"/>
                <a:sym typeface="Helvetica"/>
              </a:defRPr>
            </a:pPr>
            <a:r>
              <a:rPr lang="en-GB" dirty="0"/>
              <a:t>O’Higgins, A., Ott, E. M., &amp; Shea, M. W. (2018). What is the Impact of Placement Type on Educational and Health Outcomes of Unaccompanied Refugee Minors? A Systematic Review of the Evidence. </a:t>
            </a:r>
            <a:r>
              <a:rPr lang="en-GB" i="1" dirty="0"/>
              <a:t>Clinical Child and Family Psychology Review</a:t>
            </a:r>
            <a:r>
              <a:rPr lang="en-GB" dirty="0"/>
              <a:t>. http://</a:t>
            </a:r>
            <a:r>
              <a:rPr lang="en-GB" dirty="0" err="1"/>
              <a:t>doi.org</a:t>
            </a:r>
            <a:r>
              <a:rPr lang="en-GB" dirty="0"/>
              <a:t>/10.1007/s10567-018-0256-7</a:t>
            </a:r>
          </a:p>
          <a:p>
            <a:pPr marL="78105" indent="-78105" defTabSz="187452">
              <a:spcBef>
                <a:spcPts val="0"/>
              </a:spcBef>
              <a:buSzTx/>
              <a:buFontTx/>
              <a:buNone/>
              <a:defRPr sz="1230">
                <a:solidFill>
                  <a:srgbClr val="000000"/>
                </a:solidFill>
                <a:latin typeface="+mj-lt"/>
                <a:ea typeface="+mj-ea"/>
                <a:cs typeface="+mj-cs"/>
                <a:sym typeface="Helvetica"/>
              </a:defRPr>
            </a:pPr>
            <a:r>
              <a:rPr dirty="0"/>
              <a:t> Porte, Z., &amp; Torney-Purta, J. (1987). Depression and academic achievement among Indochinese refugee unaccompanied minors in ethnic and nonethnic placements. </a:t>
            </a:r>
            <a:r>
              <a:rPr i="1" dirty="0"/>
              <a:t>The American Journal of Orthopsychiatry</a:t>
            </a:r>
            <a:r>
              <a:rPr dirty="0"/>
              <a:t>, </a:t>
            </a:r>
            <a:r>
              <a:rPr i="1" dirty="0"/>
              <a:t>57</a:t>
            </a:r>
            <a:r>
              <a:rPr dirty="0"/>
              <a:t>(4), 536–547.</a:t>
            </a:r>
          </a:p>
          <a:p>
            <a:pPr marL="78105" indent="-78105" defTabSz="187452">
              <a:spcBef>
                <a:spcPts val="0"/>
              </a:spcBef>
              <a:buSzTx/>
              <a:buFontTx/>
              <a:buNone/>
              <a:defRPr sz="1230">
                <a:solidFill>
                  <a:srgbClr val="000000"/>
                </a:solidFill>
                <a:latin typeface="+mj-lt"/>
                <a:ea typeface="+mj-ea"/>
                <a:cs typeface="+mj-cs"/>
                <a:sym typeface="Helvetica"/>
              </a:defRPr>
            </a:pPr>
            <a:r>
              <a:rPr dirty="0"/>
              <a:t>Seglem, K. B., Oppedal, B., &amp; Raeder, S. (2011). Predictors of depressive symptoms among resettled unaccompanied refugee minors. </a:t>
            </a:r>
            <a:r>
              <a:rPr i="1" dirty="0"/>
              <a:t>Scandinavian Journal of Psychology</a:t>
            </a:r>
            <a:r>
              <a:rPr dirty="0"/>
              <a:t>, </a:t>
            </a:r>
            <a:r>
              <a:rPr i="1" dirty="0"/>
              <a:t>52</a:t>
            </a:r>
            <a:r>
              <a:rPr dirty="0"/>
              <a:t>(5), 457–64. http://doi.org/10.1111/j.1467-9450.2011.00883.x</a:t>
            </a:r>
          </a:p>
          <a:p>
            <a:pPr marL="78105" indent="-78105" defTabSz="187452">
              <a:spcBef>
                <a:spcPts val="0"/>
              </a:spcBef>
              <a:buSzTx/>
              <a:buFontTx/>
              <a:buNone/>
              <a:defRPr sz="1230">
                <a:solidFill>
                  <a:srgbClr val="000000"/>
                </a:solidFill>
                <a:latin typeface="+mj-lt"/>
                <a:ea typeface="+mj-ea"/>
                <a:cs typeface="+mj-cs"/>
                <a:sym typeface="Helvetica"/>
              </a:defRPr>
            </a:pPr>
            <a:r>
              <a:rPr dirty="0"/>
              <a:t>Wade, J., Sirriyeh, A., Kohli, R., &amp; Simmonds, J. (2012). </a:t>
            </a:r>
            <a:r>
              <a:rPr i="1" dirty="0"/>
              <a:t>Fostering unaccompanied asylum-seeking young people. </a:t>
            </a:r>
            <a:r>
              <a:rPr dirty="0"/>
              <a:t>London: BAAF.</a:t>
            </a:r>
          </a:p>
          <a:p>
            <a:pPr marL="0" marR="187452" indent="0" defTabSz="187452">
              <a:spcBef>
                <a:spcPts val="0"/>
              </a:spcBef>
              <a:buSzTx/>
              <a:buFontTx/>
              <a:buNone/>
              <a:defRPr sz="615">
                <a:solidFill>
                  <a:srgbClr val="000000"/>
                </a:solidFill>
                <a:latin typeface="+mn-lt"/>
                <a:ea typeface="+mn-ea"/>
                <a:cs typeface="+mn-cs"/>
                <a:sym typeface="Helvetica Neue"/>
              </a:defRPr>
            </a:pPr>
            <a:endParaRPr dirty="0"/>
          </a:p>
        </p:txBody>
      </p:sp>
      <p:sp>
        <p:nvSpPr>
          <p:cNvPr id="205" name="Shape 205"/>
          <p:cNvSpPr>
            <a:spLocks noGrp="1"/>
          </p:cNvSpPr>
          <p:nvPr>
            <p:ph type="sldNum" sz="quarter" idx="4294967295"/>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25</a:t>
            </a:fld>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sp>
        <p:nvSpPr>
          <p:cNvPr id="207" name="Shape 207"/>
          <p:cNvSpPr>
            <a:spLocks noGrp="1"/>
          </p:cNvSpPr>
          <p:nvPr>
            <p:ph type="body" sz="quarter" idx="4294967295"/>
          </p:nvPr>
        </p:nvSpPr>
        <p:spPr>
          <a:xfrm>
            <a:off x="0" y="3994150"/>
            <a:ext cx="8369300" cy="939800"/>
          </a:xfrm>
          <a:prstGeom prst="rect">
            <a:avLst/>
          </a:prstGeom>
        </p:spPr>
        <p:txBody>
          <a:bodyPr/>
          <a:lstStyle>
            <a:lvl1pPr>
              <a:defRPr sz="4300"/>
            </a:lvl1pPr>
          </a:lstStyle>
          <a:p>
            <a:pPr marL="0" indent="0">
              <a:buNone/>
            </a:pPr>
            <a:r>
              <a:rPr lang="en-GB" dirty="0"/>
              <a:t>	</a:t>
            </a:r>
            <a:r>
              <a:rPr dirty="0"/>
              <a:t>Thank you and questions?</a:t>
            </a:r>
          </a:p>
        </p:txBody>
      </p:sp>
      <p:sp>
        <p:nvSpPr>
          <p:cNvPr id="9" name="Shape 128"/>
          <p:cNvSpPr txBox="1">
            <a:spLocks/>
          </p:cNvSpPr>
          <p:nvPr/>
        </p:nvSpPr>
        <p:spPr>
          <a:xfrm>
            <a:off x="571500" y="5882659"/>
            <a:ext cx="11861800" cy="2750548"/>
          </a:xfrm>
          <a:prstGeom prst="rect">
            <a:avLst/>
          </a:prstGeom>
        </p:spPr>
        <p:txBody>
          <a:bodyPr/>
          <a:lst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9pPr>
          </a:lstStyle>
          <a:p>
            <a:pPr marL="0" indent="0" defTabSz="572516">
              <a:spcBef>
                <a:spcPts val="0"/>
              </a:spcBef>
              <a:buNone/>
              <a:defRPr sz="2500"/>
            </a:pPr>
            <a:r>
              <a:rPr lang="en-US" sz="2500" dirty="0" err="1"/>
              <a:t>Dr</a:t>
            </a:r>
            <a:r>
              <a:rPr lang="en-US" sz="2500" dirty="0"/>
              <a:t> Ellie Ott</a:t>
            </a:r>
          </a:p>
          <a:p>
            <a:pPr marL="0" indent="0" defTabSz="572516">
              <a:spcBef>
                <a:spcPts val="0"/>
              </a:spcBef>
              <a:buNone/>
              <a:defRPr sz="2500"/>
            </a:pPr>
            <a:r>
              <a:rPr lang="en-US" sz="2500" dirty="0"/>
              <a:t>Research Fellow, Rees Centre</a:t>
            </a:r>
          </a:p>
          <a:p>
            <a:pPr marL="0" indent="0" defTabSz="572516">
              <a:spcBef>
                <a:spcPts val="0"/>
              </a:spcBef>
              <a:buNone/>
              <a:defRPr sz="2500"/>
            </a:pPr>
            <a:r>
              <a:rPr lang="en-US" sz="2500" dirty="0"/>
              <a:t>University of Oxford</a:t>
            </a:r>
          </a:p>
          <a:p>
            <a:pPr marL="0" indent="0" defTabSz="572516">
              <a:spcBef>
                <a:spcPts val="0"/>
              </a:spcBef>
              <a:buNone/>
              <a:defRPr sz="2500"/>
            </a:pPr>
            <a:r>
              <a:rPr lang="en-US" sz="2500" dirty="0" err="1"/>
              <a:t>ellie.ott@education.ox.ac.uk</a:t>
            </a:r>
            <a:r>
              <a:rPr lang="en-US" sz="2500" dirty="0"/>
              <a:t> | twitter: @</a:t>
            </a:r>
            <a:r>
              <a:rPr lang="en-US" sz="2500" dirty="0" err="1"/>
              <a:t>eleanorott</a:t>
            </a:r>
            <a:endParaRPr lang="en-US" sz="2500" dirty="0"/>
          </a:p>
          <a:p>
            <a:pPr marL="0" indent="0" defTabSz="572516">
              <a:spcBef>
                <a:spcPts val="0"/>
              </a:spcBef>
              <a:buNone/>
              <a:defRPr sz="2500"/>
            </a:pPr>
            <a:endParaRPr lang="en-US" sz="2500" dirty="0">
              <a:solidFill>
                <a:schemeClr val="bg1">
                  <a:lumMod val="75000"/>
                </a:schemeClr>
              </a:solidFill>
              <a:uFill>
                <a:solidFill>
                  <a:srgbClr val="0000FF"/>
                </a:solidFill>
              </a:uFill>
              <a:sym typeface="Helvetica"/>
            </a:endParaRPr>
          </a:p>
          <a:p>
            <a:pPr marL="0" indent="0" defTabSz="572516">
              <a:spcBef>
                <a:spcPts val="0"/>
              </a:spcBef>
              <a:buNone/>
              <a:defRPr sz="2500"/>
            </a:pPr>
            <a:r>
              <a:rPr lang="en-GB" sz="2500" dirty="0" err="1">
                <a:solidFill>
                  <a:schemeClr val="tx1">
                    <a:lumMod val="50000"/>
                    <a:lumOff val="50000"/>
                  </a:schemeClr>
                </a:solidFill>
                <a:uFill>
                  <a:solidFill>
                    <a:srgbClr val="0000FF"/>
                  </a:solidFill>
                </a:uFill>
                <a:sym typeface="Helvetica"/>
              </a:rPr>
              <a:t>rees.centre@education.ox.ac.uk</a:t>
            </a:r>
            <a:r>
              <a:rPr lang="en-GB" sz="2500" dirty="0">
                <a:solidFill>
                  <a:schemeClr val="tx1">
                    <a:lumMod val="50000"/>
                    <a:lumOff val="50000"/>
                  </a:schemeClr>
                </a:solidFill>
                <a:uFill>
                  <a:solidFill>
                    <a:srgbClr val="0000FF"/>
                  </a:solidFill>
                </a:uFill>
                <a:sym typeface="Helvetica"/>
              </a:rPr>
              <a:t> | </a:t>
            </a:r>
            <a:r>
              <a:rPr lang="en-GB" sz="2500" dirty="0" err="1">
                <a:solidFill>
                  <a:schemeClr val="tx1">
                    <a:lumMod val="50000"/>
                    <a:lumOff val="50000"/>
                  </a:schemeClr>
                </a:solidFill>
                <a:uFill>
                  <a:solidFill>
                    <a:srgbClr val="0000FF"/>
                  </a:solidFill>
                </a:uFill>
                <a:sym typeface="Helvetica"/>
              </a:rPr>
              <a:t>tel</a:t>
            </a:r>
            <a:r>
              <a:rPr lang="en-GB" sz="2500" dirty="0">
                <a:solidFill>
                  <a:schemeClr val="tx1">
                    <a:lumMod val="50000"/>
                    <a:lumOff val="50000"/>
                  </a:schemeClr>
                </a:solidFill>
                <a:uFill>
                  <a:solidFill>
                    <a:srgbClr val="0000FF"/>
                  </a:solidFill>
                </a:uFill>
                <a:sym typeface="Helvetica"/>
              </a:rPr>
              <a:t>: +44 1865 274050 | twitter: @</a:t>
            </a:r>
            <a:r>
              <a:rPr lang="en-GB" sz="2500" dirty="0" err="1">
                <a:solidFill>
                  <a:schemeClr val="tx1">
                    <a:lumMod val="50000"/>
                    <a:lumOff val="50000"/>
                  </a:schemeClr>
                </a:solidFill>
                <a:uFill>
                  <a:solidFill>
                    <a:srgbClr val="0000FF"/>
                  </a:solidFill>
                </a:uFill>
                <a:sym typeface="Helvetica"/>
              </a:rPr>
              <a:t>ReesCentre</a:t>
            </a:r>
            <a:endParaRPr lang="en-US" sz="1700" dirty="0">
              <a:solidFill>
                <a:schemeClr val="tx1">
                  <a:lumMod val="50000"/>
                  <a:lumOff val="50000"/>
                </a:schemeClr>
              </a:solidFill>
              <a:latin typeface="+mj-lt"/>
              <a:ea typeface="+mj-ea"/>
              <a:cs typeface="+mj-cs"/>
              <a:sym typeface="Helvetica"/>
            </a:endParaRPr>
          </a:p>
          <a:p>
            <a:pPr marL="0" indent="0" defTabSz="457200">
              <a:buNone/>
              <a:defRPr sz="1700">
                <a:solidFill>
                  <a:srgbClr val="443F3F"/>
                </a:solidFill>
                <a:latin typeface="+mj-lt"/>
                <a:ea typeface="+mj-ea"/>
                <a:cs typeface="+mj-cs"/>
                <a:sym typeface="Helvetica"/>
              </a:defRPr>
            </a:pPr>
            <a:r>
              <a:rPr lang="en-US" sz="1700" dirty="0">
                <a:solidFill>
                  <a:srgbClr val="443F3F"/>
                </a:solidFill>
                <a:sym typeface="Helvetica"/>
              </a:rPr>
              <a:t>Unaccompanied minors: Policy and practice in European countries | 27 June 2019</a:t>
            </a:r>
          </a:p>
        </p:txBody>
      </p:sp>
      <p:pic>
        <p:nvPicPr>
          <p:cNvPr id="6" name="Picture 5"/>
          <p:cNvPicPr>
            <a:picLocks noChangeAspect="1"/>
          </p:cNvPicPr>
          <p:nvPr/>
        </p:nvPicPr>
        <p:blipFill>
          <a:blip r:embed="rId2"/>
          <a:stretch>
            <a:fillRect/>
          </a:stretch>
        </p:blipFill>
        <p:spPr>
          <a:xfrm>
            <a:off x="571500" y="486659"/>
            <a:ext cx="6360865" cy="1400749"/>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r>
              <a:t>Extra slides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laws for duty of care</a:t>
            </a:r>
          </a:p>
        </p:txBody>
      </p:sp>
      <p:sp>
        <p:nvSpPr>
          <p:cNvPr id="3" name="Text Placeholder 2"/>
          <p:cNvSpPr>
            <a:spLocks noGrp="1"/>
          </p:cNvSpPr>
          <p:nvPr>
            <p:ph type="body" idx="1"/>
          </p:nvPr>
        </p:nvSpPr>
        <p:spPr/>
        <p:txBody>
          <a:bodyPr/>
          <a:lstStyle/>
          <a:p>
            <a:r>
              <a:rPr lang="en-US" dirty="0"/>
              <a:t>Responsibility by local authorities </a:t>
            </a:r>
          </a:p>
          <a:p>
            <a:r>
              <a:rPr lang="en-US" dirty="0"/>
              <a:t>Children Act 1989 (as amended by the Children and Young Persons Act 2008)</a:t>
            </a:r>
          </a:p>
          <a:p>
            <a:r>
              <a:rPr lang="en-US" dirty="0"/>
              <a:t>After 18, Care Leavers (England) Regulations 2010 – amended in 2014 to account for circumstances &amp; needs of unaccompanied or trafficked children</a:t>
            </a:r>
          </a:p>
          <a:p>
            <a:r>
              <a:rPr lang="en-US" dirty="0"/>
              <a:t>Immigration Act 2016 – changed nature of support for UASC who are appeal rights exhausted (ARE)</a:t>
            </a:r>
          </a:p>
        </p:txBody>
      </p:sp>
    </p:spTree>
    <p:extLst>
      <p:ext uri="{BB962C8B-B14F-4D97-AF65-F5344CB8AC3E}">
        <p14:creationId xmlns:p14="http://schemas.microsoft.com/office/powerpoint/2010/main" val="268079007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common themes</a:t>
            </a:r>
          </a:p>
        </p:txBody>
      </p:sp>
      <p:pic>
        <p:nvPicPr>
          <p:cNvPr id="4" name="Picture 3"/>
          <p:cNvPicPr>
            <a:picLocks noChangeAspect="1"/>
          </p:cNvPicPr>
          <p:nvPr/>
        </p:nvPicPr>
        <p:blipFill rotWithShape="1">
          <a:blip r:embed="rId2"/>
          <a:srcRect t="4749"/>
          <a:stretch/>
        </p:blipFill>
        <p:spPr>
          <a:xfrm>
            <a:off x="1274199" y="2010687"/>
            <a:ext cx="9856292" cy="8095665"/>
          </a:xfrm>
          <a:prstGeom prst="rect">
            <a:avLst/>
          </a:prstGeom>
        </p:spPr>
      </p:pic>
      <p:sp>
        <p:nvSpPr>
          <p:cNvPr id="5" name="Shape 201"/>
          <p:cNvSpPr>
            <a:spLocks noGrp="1"/>
          </p:cNvSpPr>
          <p:nvPr>
            <p:ph type="sldNum" sz="quarter" idx="4294967295"/>
          </p:nvPr>
        </p:nvSpPr>
        <p:spPr>
          <a:xfrm>
            <a:off x="12268200" y="9194800"/>
            <a:ext cx="312015" cy="29982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29</a:t>
            </a:fld>
            <a:endParaRPr dirty="0"/>
          </a:p>
        </p:txBody>
      </p:sp>
    </p:spTree>
    <p:extLst>
      <p:ext uri="{BB962C8B-B14F-4D97-AF65-F5344CB8AC3E}">
        <p14:creationId xmlns:p14="http://schemas.microsoft.com/office/powerpoint/2010/main" val="27469840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r>
              <a:t>Outline</a:t>
            </a:r>
          </a:p>
        </p:txBody>
      </p:sp>
      <p:sp>
        <p:nvSpPr>
          <p:cNvPr id="138" name="Shape 138"/>
          <p:cNvSpPr>
            <a:spLocks noGrp="1"/>
          </p:cNvSpPr>
          <p:nvPr>
            <p:ph type="body" idx="1"/>
          </p:nvPr>
        </p:nvSpPr>
        <p:spPr>
          <a:xfrm>
            <a:off x="571499" y="2222499"/>
            <a:ext cx="10773174" cy="6667501"/>
          </a:xfrm>
          <a:prstGeom prst="rect">
            <a:avLst/>
          </a:prstGeom>
        </p:spPr>
        <p:txBody>
          <a:bodyPr>
            <a:normAutofit fontScale="70000" lnSpcReduction="20000"/>
          </a:bodyPr>
          <a:lstStyle/>
          <a:p>
            <a:pPr marL="323594" indent="-323594" defTabSz="572516">
              <a:spcBef>
                <a:spcPts val="2900"/>
              </a:spcBef>
              <a:buChar char="✦"/>
              <a:defRPr sz="3000"/>
            </a:pPr>
            <a:r>
              <a:rPr lang="en-GB" dirty="0"/>
              <a:t>Context and background on the numbers</a:t>
            </a:r>
          </a:p>
          <a:p>
            <a:pPr marL="323594" indent="-323594" defTabSz="572516">
              <a:spcBef>
                <a:spcPts val="2900"/>
              </a:spcBef>
              <a:buChar char="✦"/>
              <a:defRPr sz="3000"/>
            </a:pPr>
            <a:r>
              <a:rPr lang="en-GB" dirty="0"/>
              <a:t>Policy and practice context in the UK</a:t>
            </a:r>
          </a:p>
          <a:p>
            <a:pPr marL="653794" lvl="1" indent="-323594" defTabSz="572516">
              <a:spcBef>
                <a:spcPts val="2900"/>
              </a:spcBef>
              <a:buChar char="✦"/>
              <a:defRPr sz="3000"/>
            </a:pPr>
            <a:r>
              <a:rPr lang="en-GB" dirty="0"/>
              <a:t>Accommodation and matching to foster carers</a:t>
            </a:r>
          </a:p>
          <a:p>
            <a:pPr marL="653794" lvl="1" indent="-323594" defTabSz="572516">
              <a:spcBef>
                <a:spcPts val="2900"/>
              </a:spcBef>
              <a:buChar char="✦"/>
              <a:defRPr sz="3000"/>
            </a:pPr>
            <a:r>
              <a:rPr lang="en-GB" dirty="0"/>
              <a:t>Education </a:t>
            </a:r>
          </a:p>
          <a:p>
            <a:pPr marL="653794" lvl="1" indent="-323594" defTabSz="572516">
              <a:spcBef>
                <a:spcPts val="2900"/>
              </a:spcBef>
              <a:buChar char="✦"/>
              <a:defRPr sz="3000"/>
            </a:pPr>
            <a:r>
              <a:rPr lang="en-GB" dirty="0"/>
              <a:t>Mental health concerns</a:t>
            </a:r>
          </a:p>
          <a:p>
            <a:pPr marL="653794" lvl="1" indent="-323594" defTabSz="572516">
              <a:spcBef>
                <a:spcPts val="2900"/>
              </a:spcBef>
              <a:buChar char="✦"/>
              <a:defRPr sz="3000"/>
            </a:pPr>
            <a:r>
              <a:rPr lang="en-GB" dirty="0"/>
              <a:t>Becoming adult and transition from care</a:t>
            </a:r>
          </a:p>
          <a:p>
            <a:pPr marL="0" indent="0" defTabSz="572516">
              <a:spcBef>
                <a:spcPts val="2900"/>
              </a:spcBef>
              <a:buNone/>
              <a:defRPr sz="3000"/>
            </a:pPr>
            <a:r>
              <a:rPr lang="en-GB" i="1" dirty="0"/>
              <a:t>Headlines from Rees Centre research looking at Unaccompanied Minors across high-income countries</a:t>
            </a:r>
            <a:endParaRPr i="1" dirty="0"/>
          </a:p>
          <a:p>
            <a:pPr marL="653794" lvl="1" indent="-323594" defTabSz="572516">
              <a:spcBef>
                <a:spcPts val="2900"/>
              </a:spcBef>
              <a:buChar char="✦"/>
              <a:defRPr sz="3000"/>
            </a:pPr>
            <a:r>
              <a:rPr lang="en-GB" dirty="0"/>
              <a:t>Systematic </a:t>
            </a:r>
            <a:r>
              <a:rPr dirty="0"/>
              <a:t>review</a:t>
            </a:r>
            <a:r>
              <a:rPr lang="en-GB" dirty="0"/>
              <a:t> on the impact of placement type for unaccompanied minors</a:t>
            </a:r>
            <a:r>
              <a:rPr dirty="0"/>
              <a:t> </a:t>
            </a:r>
            <a:endParaRPr lang="en-GB" dirty="0"/>
          </a:p>
          <a:p>
            <a:pPr marL="653794" lvl="1" indent="-323594" defTabSz="572516">
              <a:spcBef>
                <a:spcPts val="2900"/>
              </a:spcBef>
              <a:buChar char="✦"/>
              <a:defRPr sz="3000"/>
            </a:pPr>
            <a:r>
              <a:rPr lang="en-GB" dirty="0"/>
              <a:t>Systematic review on education provision for refugee children </a:t>
            </a:r>
          </a:p>
          <a:p>
            <a:pPr marL="323594" indent="-323594" defTabSz="572516">
              <a:spcBef>
                <a:spcPts val="2900"/>
              </a:spcBef>
              <a:buChar char="✦"/>
              <a:defRPr sz="3000"/>
            </a:pPr>
            <a:r>
              <a:rPr dirty="0"/>
              <a:t>Concluding thoughts</a:t>
            </a:r>
          </a:p>
        </p:txBody>
      </p:sp>
      <p:sp>
        <p:nvSpPr>
          <p:cNvPr id="6"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3</a:t>
            </a:fld>
            <a:endParaRPr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7151725"/>
              </p:ext>
            </p:extLst>
          </p:nvPr>
        </p:nvGraphicFramePr>
        <p:xfrm>
          <a:off x="417546" y="161503"/>
          <a:ext cx="12230601" cy="9697720"/>
        </p:xfrm>
        <a:graphic>
          <a:graphicData uri="http://schemas.openxmlformats.org/drawingml/2006/table">
            <a:tbl>
              <a:tblPr bandRow="1">
                <a:tableStyleId>{4C3C2611-4C71-4FC5-86AE-919BDF0F9419}</a:tableStyleId>
              </a:tblPr>
              <a:tblGrid>
                <a:gridCol w="1096057">
                  <a:extLst>
                    <a:ext uri="{9D8B030D-6E8A-4147-A177-3AD203B41FA5}">
                      <a16:colId xmlns:a16="http://schemas.microsoft.com/office/drawing/2014/main" val="20000"/>
                    </a:ext>
                  </a:extLst>
                </a:gridCol>
                <a:gridCol w="1670182">
                  <a:extLst>
                    <a:ext uri="{9D8B030D-6E8A-4147-A177-3AD203B41FA5}">
                      <a16:colId xmlns:a16="http://schemas.microsoft.com/office/drawing/2014/main" val="20001"/>
                    </a:ext>
                  </a:extLst>
                </a:gridCol>
                <a:gridCol w="574125">
                  <a:extLst>
                    <a:ext uri="{9D8B030D-6E8A-4147-A177-3AD203B41FA5}">
                      <a16:colId xmlns:a16="http://schemas.microsoft.com/office/drawing/2014/main" val="20002"/>
                    </a:ext>
                  </a:extLst>
                </a:gridCol>
                <a:gridCol w="1304828">
                  <a:extLst>
                    <a:ext uri="{9D8B030D-6E8A-4147-A177-3AD203B41FA5}">
                      <a16:colId xmlns:a16="http://schemas.microsoft.com/office/drawing/2014/main" val="20003"/>
                    </a:ext>
                  </a:extLst>
                </a:gridCol>
                <a:gridCol w="1513603">
                  <a:extLst>
                    <a:ext uri="{9D8B030D-6E8A-4147-A177-3AD203B41FA5}">
                      <a16:colId xmlns:a16="http://schemas.microsoft.com/office/drawing/2014/main" val="20004"/>
                    </a:ext>
                  </a:extLst>
                </a:gridCol>
                <a:gridCol w="1374421">
                  <a:extLst>
                    <a:ext uri="{9D8B030D-6E8A-4147-A177-3AD203B41FA5}">
                      <a16:colId xmlns:a16="http://schemas.microsoft.com/office/drawing/2014/main" val="20005"/>
                    </a:ext>
                  </a:extLst>
                </a:gridCol>
                <a:gridCol w="4697385">
                  <a:extLst>
                    <a:ext uri="{9D8B030D-6E8A-4147-A177-3AD203B41FA5}">
                      <a16:colId xmlns:a16="http://schemas.microsoft.com/office/drawing/2014/main" val="20006"/>
                    </a:ext>
                  </a:extLst>
                </a:gridCol>
              </a:tblGrid>
              <a:tr h="370840">
                <a:tc>
                  <a:txBody>
                    <a:bodyPr/>
                    <a:lstStyle/>
                    <a:p>
                      <a:pPr algn="l">
                        <a:lnSpc>
                          <a:spcPct val="100000"/>
                        </a:lnSpc>
                        <a:spcAft>
                          <a:spcPts val="0"/>
                        </a:spcAft>
                        <a:tabLst>
                          <a:tab pos="323850" algn="l"/>
                          <a:tab pos="457200" algn="l"/>
                        </a:tabLst>
                      </a:pPr>
                      <a:r>
                        <a:rPr lang="en-GB" sz="800" b="1" dirty="0">
                          <a:solidFill>
                            <a:srgbClr val="000000"/>
                          </a:solidFill>
                          <a:effectLst/>
                          <a:latin typeface="Times New Roman"/>
                          <a:ea typeface="Times New Roman"/>
                          <a:cs typeface="Times New Roman"/>
                        </a:rPr>
                        <a:t>Study</a:t>
                      </a:r>
                      <a:endParaRPr lang="en-GB" sz="1100" dirty="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Educational provision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Country</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Sample size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Methods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Outcomes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Findings </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Aytar &amp; Brunberg (2016)</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 Resilience Support Centre, offering homework assistance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Sweden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15 unaccompanied minors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Interviews, some basic data tracking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School enrolment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Half needed homework help. Enrolment in education decreased over time (from 17/17 to 10/15), but may be related to age</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Baker &amp; Jones (2017)</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Classroom music therapy services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Australia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31 newly-arrived refugee students (15 in intervention, 16 in comparison)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Cross-over randomisation design, questionnaires MANCOVA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Behavioural problems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Findings suggest that music therapy reduces externalising behaviours but is non-significant for internalising behaviours (depression, anxiety) &amp; behavioural status index</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Chasin et al (1984)</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Transition program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USA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831 refugee children, but different n on each test</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Pre/post (t-tests), no controls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Reading and maths (measure developed by New York City administrators)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Children progressed in both reading and maths</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Gunasekera (2014)</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Transition from a 2-year Intensive English Centre (IEC) to mainstream high school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Australia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60 African pupils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Pre- / post- tests with t-tests, Interviews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585470" algn="l"/>
                        </a:tabLst>
                      </a:pPr>
                      <a:r>
                        <a:rPr lang="en-GB" sz="800">
                          <a:solidFill>
                            <a:srgbClr val="000000"/>
                          </a:solidFill>
                          <a:effectLst/>
                          <a:latin typeface="Times New Roman"/>
                          <a:ea typeface="Times New Roman"/>
                          <a:cs typeface="Times New Roman"/>
                        </a:rPr>
                        <a:t>Delinquency, Educational goal setting, aggression and health related behaviours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Statistically significant increase in number of academic goals set (</a:t>
                      </a:r>
                      <a:r>
                        <a:rPr lang="en-GB" sz="800" i="1">
                          <a:solidFill>
                            <a:srgbClr val="000000"/>
                          </a:solidFill>
                          <a:effectLst/>
                          <a:latin typeface="Times New Roman"/>
                          <a:ea typeface="Times New Roman"/>
                          <a:cs typeface="Times New Roman"/>
                        </a:rPr>
                        <a:t>t</a:t>
                      </a:r>
                      <a:r>
                        <a:rPr lang="en-GB" sz="800">
                          <a:solidFill>
                            <a:srgbClr val="000000"/>
                          </a:solidFill>
                          <a:effectLst/>
                          <a:latin typeface="Times New Roman"/>
                          <a:ea typeface="Times New Roman"/>
                          <a:cs typeface="Times New Roman"/>
                        </a:rPr>
                        <a:t>=-14.45), increase in delinquency activities and aggression, no change in drug use, and decrease in school connectedness and teacher connectedness. Qualitative interviews suggest this is due to transition rather than IEC that was viewed positively.</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Rousseau et al (2014)</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Classroom-based drama workshop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Canada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477 immigrant and refugee youth (incl. Canadian-born): 157 in drama, 180 in tutoring, and 140 in treatment as usual</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cRCT</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SDQ Behaviour problems, Impairment and school performance</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Self-reported impairment and symptoms = ns, vs tutoring vs nothing. Impairment scores decreased for first gen teens, while it increased for 2nd gen teens. No sign findings on maths or French GPA in drama or tutoring groups.</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Rousseau et al (2007)</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Classroom-based drama therapy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Canada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123 adolescents, targeted for immigrant and refugee adolescents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Pilot RCT</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Behaviour, Self esteem &amp; school performance (report cards, GPA</a:t>
                      </a:r>
                      <a:r>
                        <a:rPr lang="en-GB" sz="800" baseline="0" dirty="0">
                          <a:solidFill>
                            <a:srgbClr val="000000"/>
                          </a:solidFill>
                          <a:effectLst/>
                          <a:latin typeface="Times New Roman"/>
                          <a:ea typeface="Times New Roman"/>
                          <a:cs typeface="Times New Roman"/>
                        </a:rPr>
                        <a:t>-</a:t>
                      </a:r>
                      <a:r>
                        <a:rPr lang="en-GB" sz="800" dirty="0">
                          <a:solidFill>
                            <a:srgbClr val="000000"/>
                          </a:solidFill>
                          <a:effectLst/>
                          <a:latin typeface="Times New Roman"/>
                          <a:ea typeface="Times New Roman"/>
                          <a:cs typeface="Times New Roman"/>
                        </a:rPr>
                        <a:t> Maths &amp; French)</a:t>
                      </a:r>
                      <a:endParaRPr lang="en-GB" sz="1100" dirty="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Non-significant findings on emotional behaviours. Improvement in maths GPA for treatment group (mainly due to boys), non-significant for French. Less impact except on learning in T group; in C group, more impact on distress and friendships and higher impact score overall. NS differences in teacher reports</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6"/>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Rousseau et al (2012)</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School-based intervention integrating drama and language awareness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Canada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55 students (27 treatment, 28 control), targeted towards refugee and asylum-seeking children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Pilot pre / post, T v C</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SDQ and impairment (not clear what this refers to (not in methods)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SDQ no change, impairment decreased in treatment group but not in control group. Children exposed to pre-migratory violence may have benefited more.</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7"/>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Sekhon (2003)</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Acculturation and school adaptation of Somali Bantu refugee children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USA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175 Somali Bantu refugee students in 5 elementary schools (21 School A, 25 School B, 44 School C, 37 School D, &amp; 48 School E)</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Mixed-methods Survey, administrative data, MANOVA, regression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School grades, SDQ, Acculturation indexes (including language and behavioural)</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Schools contribute more variance to acculturation and language acculturation indices than other variables. Students from School D scored significantly higher on the SDQ difficulties and lower grades on School Behaviour compared to students from other schools</a:t>
                      </a:r>
                      <a:endParaRPr lang="en-GB" sz="1100" dirty="0">
                        <a:effectLst/>
                        <a:latin typeface="Georgia"/>
                        <a:ea typeface="Times New Roman"/>
                        <a:cs typeface="Times New Roman"/>
                      </a:endParaRPr>
                    </a:p>
                  </a:txBody>
                  <a:tcPr marL="68580" marR="68580" marT="0" marB="0"/>
                </a:tc>
                <a:extLst>
                  <a:ext uri="{0D108BD9-81ED-4DB2-BD59-A6C34878D82A}">
                    <a16:rowId xmlns:a16="http://schemas.microsoft.com/office/drawing/2014/main" val="10008"/>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Swyer &amp; McCloskey (2013)</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One-month intensive literacy and football camp</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USA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35 young people</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Pre/post (t-tests) &amp; observations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Reading, writing,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NS findings on Bader Reading Inventory (</a:t>
                      </a:r>
                      <a:r>
                        <a:rPr lang="en-GB" sz="800" i="1">
                          <a:solidFill>
                            <a:srgbClr val="000000"/>
                          </a:solidFill>
                          <a:effectLst/>
                          <a:latin typeface="Times New Roman"/>
                          <a:ea typeface="Times New Roman"/>
                          <a:cs typeface="Times New Roman"/>
                        </a:rPr>
                        <a:t>t</a:t>
                      </a:r>
                      <a:r>
                        <a:rPr lang="en-GB" sz="800">
                          <a:solidFill>
                            <a:srgbClr val="000000"/>
                          </a:solidFill>
                          <a:effectLst/>
                          <a:latin typeface="Times New Roman"/>
                          <a:ea typeface="Times New Roman"/>
                          <a:cs typeface="Times New Roman"/>
                        </a:rPr>
                        <a:t>=1.02), Decoding results non-significant (</a:t>
                      </a:r>
                      <a:r>
                        <a:rPr lang="en-GB" sz="800" i="1">
                          <a:solidFill>
                            <a:srgbClr val="000000"/>
                          </a:solidFill>
                          <a:effectLst/>
                          <a:latin typeface="Times New Roman"/>
                          <a:ea typeface="Times New Roman"/>
                          <a:cs typeface="Times New Roman"/>
                        </a:rPr>
                        <a:t>t</a:t>
                      </a:r>
                      <a:r>
                        <a:rPr lang="en-GB" sz="800">
                          <a:solidFill>
                            <a:srgbClr val="000000"/>
                          </a:solidFill>
                          <a:effectLst/>
                          <a:latin typeface="Times New Roman"/>
                          <a:ea typeface="Times New Roman"/>
                          <a:cs typeface="Times New Roman"/>
                        </a:rPr>
                        <a:t>=2.09), overall writing non-significant (</a:t>
                      </a:r>
                      <a:r>
                        <a:rPr lang="en-GB" sz="800" i="1">
                          <a:solidFill>
                            <a:srgbClr val="000000"/>
                          </a:solidFill>
                          <a:effectLst/>
                          <a:latin typeface="Times New Roman"/>
                          <a:ea typeface="Times New Roman"/>
                          <a:cs typeface="Times New Roman"/>
                        </a:rPr>
                        <a:t>t</a:t>
                      </a:r>
                      <a:r>
                        <a:rPr lang="en-GB" sz="800">
                          <a:solidFill>
                            <a:srgbClr val="000000"/>
                          </a:solidFill>
                          <a:effectLst/>
                          <a:latin typeface="Times New Roman"/>
                          <a:ea typeface="Times New Roman"/>
                          <a:cs typeface="Times New Roman"/>
                        </a:rPr>
                        <a:t>=.36). No regressions. </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09"/>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Wilkinson (2001)</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The Integration of Refugee Youth in Canada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Canada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97 refugee youth (91 for a structured survey, &amp; 11 interview)</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Structured interview survey, follow-up interviews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Educational status (“on track”, high school only, drop out)</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Grade placement on arrival predicted educational status after controlling for other covariates.</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10"/>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Li &amp; Grineva (2016)</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ESL &amp; Literacy Enrichment and Academic Readiness for Newcomers (LEARN) program in a High School (incl. simplified mainstream curriculum &amp; after school homework club)</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Canada (Newfoundland)</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15 refugee pupils (15 questionnaires, 6 pupil interviews &amp; teacher interviews)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government documents, qualitative questionnaire, semi-structured interviews, observations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Academic and social challenges reported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Despite program of ESL and LEARN, limited total impact. Low levels of English hold kids back.</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11"/>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Flansburg &amp; Kalmar, Catholic Charities of Richmond (1992)</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2-year bilingual vocational education in a mainstream high school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USA (Virginia)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97 pupils - mostly southeast Asian refugees, some from El Salvador</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Interviews, school drop out rates, employment data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Improved high school drop out rates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Drop out rate for refugee pupils in the district dropped from 35% to 5%. Of previous year's program graduates, only one was not in employment or further education. Theorised importance of bilingual education and applied education to help pupils stay engaged.</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12"/>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Bond et al (2007)</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Changing cultures project: education and training; includes a language program</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Australia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Between 183 and 260 pupils each year, 1160 total – targeted for refugee young people</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English test scores, survey of pupils' future plans, records and audit forms of meetings, discussions of program staff, interviews with site managers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English levels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Tests show that language levels (ISLPR scores) are improving (does not measure at an individual level), but generally still not high enough to access further education. Theorised to help due to more holistic provision.</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13"/>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Auger-Voyer, Montero-Sieburth, Cabrera Perez (2014)</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Educational provision for UASC living in a reception centre: mainly attendance at mainstream school for u16 &amp; vocational program for 16+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Spain (Canaries)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10 UASC age 15-17, 6 former UASC age 18-22, 8 reception centre staff, and 5 local practitioners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participant observation, semi-structured interviews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Attendance at educational provision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Attendance at school and tutoring was poor and young people were generally unengaged. Attendance at internships better and attitudes more positive. Most participants did not have much prior schooling, author thinks this caused lack of engagement with educational provision on arrival. Peers were often SEN or also had poor attendance in vocational programmes. Of the six previous UASC, two were employed, one was waiting for a schoalrhsip to continue studies, and three were uemployed and “living in precarious situations”</a:t>
                      </a:r>
                      <a:endParaRPr lang="en-GB" sz="1100">
                        <a:effectLst/>
                        <a:latin typeface="Georgia"/>
                        <a:ea typeface="Times New Roman"/>
                        <a:cs typeface="Times New Roman"/>
                      </a:endParaRPr>
                    </a:p>
                  </a:txBody>
                  <a:tcPr marL="68580" marR="68580" marT="0" marB="0"/>
                </a:tc>
                <a:extLst>
                  <a:ext uri="{0D108BD9-81ED-4DB2-BD59-A6C34878D82A}">
                    <a16:rowId xmlns:a16="http://schemas.microsoft.com/office/drawing/2014/main" val="10014"/>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Crawford</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Music education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Australia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10 refugee background students age 13-17, 3 teachers or principals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Semi-structured interviews, observations. Interpretative phenomenological analysis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"experiences and perceptions of school, the music class, aspects of learning and aspirations for learning" (p. 347)</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Authors theorised that music education worked by creating a safe environment and enjoyment to enhance learning.</a:t>
                      </a:r>
                      <a:endParaRPr lang="en-GB" sz="1100" dirty="0">
                        <a:effectLst/>
                        <a:latin typeface="Georgia"/>
                        <a:ea typeface="Times New Roman"/>
                        <a:cs typeface="Times New Roman"/>
                      </a:endParaRPr>
                    </a:p>
                  </a:txBody>
                  <a:tcPr marL="68580" marR="68580" marT="0" marB="0"/>
                </a:tc>
                <a:extLst>
                  <a:ext uri="{0D108BD9-81ED-4DB2-BD59-A6C34878D82A}">
                    <a16:rowId xmlns:a16="http://schemas.microsoft.com/office/drawing/2014/main" val="10015"/>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Madziva, Thondhlana (2017)</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Mainstream education provision for Syrian refugee children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UK (Nottingham)</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15 Syrian refugee children and young people aged 7-21, 16 adults aged 30-55, and professionals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Interviews with translator, focus groups (originally wanted to do with all participants but people didn't like speaking in front of others)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General how are kids getting on at school, with a language focus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Good progress of English language. Theorised mechanisms for better educational outcomes included placing children in provision according to their needs (e.g. deaf children placed correctly), welcoming </a:t>
                      </a:r>
                      <a:r>
                        <a:rPr lang="en-GB" sz="800" dirty="0" err="1">
                          <a:solidFill>
                            <a:srgbClr val="000000"/>
                          </a:solidFill>
                          <a:effectLst/>
                          <a:latin typeface="Times New Roman"/>
                          <a:ea typeface="Times New Roman"/>
                          <a:cs typeface="Times New Roman"/>
                        </a:rPr>
                        <a:t>enviornments</a:t>
                      </a:r>
                      <a:r>
                        <a:rPr lang="en-GB" sz="800" dirty="0">
                          <a:solidFill>
                            <a:srgbClr val="000000"/>
                          </a:solidFill>
                          <a:effectLst/>
                          <a:latin typeface="Times New Roman"/>
                          <a:ea typeface="Times New Roman"/>
                          <a:cs typeface="Times New Roman"/>
                        </a:rPr>
                        <a:t>, engagement with parents, teacher training to meet needs, report on children’s achievement, including children in mainstream activities, and support to children to develop linguistic capabilities.  Authors noted the importance of English language – either total immersion or bilingual education. </a:t>
                      </a:r>
                      <a:endParaRPr lang="en-GB" sz="1100" dirty="0">
                        <a:effectLst/>
                        <a:latin typeface="Georgia"/>
                        <a:ea typeface="Times New Roman"/>
                        <a:cs typeface="Times New Roman"/>
                      </a:endParaRPr>
                    </a:p>
                  </a:txBody>
                  <a:tcPr marL="68580" marR="68580" marT="0" marB="0"/>
                </a:tc>
                <a:extLst>
                  <a:ext uri="{0D108BD9-81ED-4DB2-BD59-A6C34878D82A}">
                    <a16:rowId xmlns:a16="http://schemas.microsoft.com/office/drawing/2014/main" val="10016"/>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Belazelkoska (2007)</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Urban high school provision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US (Midwestern urban)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10 recently graduated pupils of Serbian </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Individual interviews of 90 min. to 2 hours, allowing participant to lead the conversation</a:t>
                      </a:r>
                      <a:endParaRPr lang="en-GB" sz="1100" dirty="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Factors contributing to high school graduation</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All 10 participants graduated high school and attended or were accepted to attend a four year college or university</a:t>
                      </a:r>
                      <a:endParaRPr lang="en-GB" sz="1100" dirty="0">
                        <a:effectLst/>
                        <a:latin typeface="Georgia"/>
                        <a:ea typeface="Times New Roman"/>
                        <a:cs typeface="Times New Roman"/>
                      </a:endParaRPr>
                    </a:p>
                  </a:txBody>
                  <a:tcPr marL="68580" marR="68580" marT="0" marB="0"/>
                </a:tc>
                <a:extLst>
                  <a:ext uri="{0D108BD9-81ED-4DB2-BD59-A6C34878D82A}">
                    <a16:rowId xmlns:a16="http://schemas.microsoft.com/office/drawing/2014/main" val="10017"/>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Weekes et al (2011)</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“The Classroom Connect Project”: Tutoring in once a week mainstream secondary schools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Australia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23 refugee students, 27 tutors, 12 school principles</a:t>
                      </a:r>
                      <a:endParaRPr lang="en-GB" sz="1100" dirty="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Interviews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Students' academic progress and well being</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Homework less stressful. Students can access curriculum better with organisation and language support. Some students feel stigmatised or singled-out.</a:t>
                      </a:r>
                      <a:endParaRPr lang="en-GB" sz="1100" dirty="0">
                        <a:effectLst/>
                        <a:latin typeface="Georgia"/>
                        <a:ea typeface="Times New Roman"/>
                        <a:cs typeface="Times New Roman"/>
                      </a:endParaRPr>
                    </a:p>
                  </a:txBody>
                  <a:tcPr marL="68580" marR="68580" marT="0" marB="0"/>
                </a:tc>
                <a:extLst>
                  <a:ext uri="{0D108BD9-81ED-4DB2-BD59-A6C34878D82A}">
                    <a16:rowId xmlns:a16="http://schemas.microsoft.com/office/drawing/2014/main" val="10018"/>
                  </a:ext>
                </a:extLst>
              </a:tr>
              <a:tr h="370840">
                <a:tc>
                  <a:txBody>
                    <a:bodyPr/>
                    <a:lstStyle/>
                    <a:p>
                      <a:pPr algn="l">
                        <a:lnSpc>
                          <a:spcPct val="100000"/>
                        </a:lnSpc>
                        <a:spcAft>
                          <a:spcPts val="0"/>
                        </a:spcAft>
                        <a:tabLst>
                          <a:tab pos="323850" algn="l"/>
                          <a:tab pos="457200" algn="l"/>
                        </a:tabLst>
                      </a:pPr>
                      <a:r>
                        <a:rPr lang="en-GB" sz="800" b="1">
                          <a:solidFill>
                            <a:srgbClr val="000000"/>
                          </a:solidFill>
                          <a:effectLst/>
                          <a:latin typeface="Times New Roman"/>
                          <a:ea typeface="Times New Roman"/>
                          <a:cs typeface="Times New Roman"/>
                        </a:rPr>
                        <a:t>Rania, Migliorini, Sclavo, Cardinali, Lotti (2014)</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Tailored educational interventions offered through community centres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Italy</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10 unaccompanied migrant adolescents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Semi-structured interviews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Success of educational intervention offered through community centres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Young people largely want education provision to support their employment. The incompatibility between provision and goals led to disengagement.  </a:t>
                      </a:r>
                      <a:endParaRPr lang="en-GB" sz="1100" dirty="0">
                        <a:effectLst/>
                        <a:latin typeface="Georgia"/>
                        <a:ea typeface="Times New Roman"/>
                        <a:cs typeface="Times New Roman"/>
                      </a:endParaRPr>
                    </a:p>
                  </a:txBody>
                  <a:tcPr marL="68580" marR="68580" marT="0" marB="0"/>
                </a:tc>
                <a:extLst>
                  <a:ext uri="{0D108BD9-81ED-4DB2-BD59-A6C34878D82A}">
                    <a16:rowId xmlns:a16="http://schemas.microsoft.com/office/drawing/2014/main" val="10019"/>
                  </a:ext>
                </a:extLst>
              </a:tr>
              <a:tr h="370840">
                <a:tc>
                  <a:txBody>
                    <a:bodyPr/>
                    <a:lstStyle/>
                    <a:p>
                      <a:pPr algn="l">
                        <a:lnSpc>
                          <a:spcPct val="100000"/>
                        </a:lnSpc>
                        <a:spcAft>
                          <a:spcPts val="0"/>
                        </a:spcAft>
                        <a:tabLst>
                          <a:tab pos="323850" algn="l"/>
                          <a:tab pos="457200" algn="l"/>
                        </a:tabLst>
                      </a:pPr>
                      <a:r>
                        <a:rPr lang="en-GB" sz="800" b="1" dirty="0">
                          <a:solidFill>
                            <a:srgbClr val="000000"/>
                          </a:solidFill>
                          <a:effectLst/>
                          <a:latin typeface="Times New Roman"/>
                          <a:ea typeface="Times New Roman"/>
                          <a:cs typeface="Times New Roman"/>
                        </a:rPr>
                        <a:t>Wright (2004)</a:t>
                      </a:r>
                      <a:endParaRPr lang="en-GB" sz="1100" dirty="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English-only education and bilingual assistance</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US (California)</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10 Cambodian former pupils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In-depth interviews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a:solidFill>
                            <a:srgbClr val="000000"/>
                          </a:solidFill>
                          <a:effectLst/>
                          <a:latin typeface="Times New Roman"/>
                          <a:ea typeface="Times New Roman"/>
                          <a:cs typeface="Times New Roman"/>
                        </a:rPr>
                        <a:t>Long term employment, education outcomes</a:t>
                      </a:r>
                      <a:endParaRPr lang="en-GB" sz="1100">
                        <a:effectLst/>
                        <a:latin typeface="Georgia"/>
                        <a:ea typeface="Times New Roman"/>
                        <a:cs typeface="Times New Roman"/>
                      </a:endParaRPr>
                    </a:p>
                  </a:txBody>
                  <a:tcPr marL="68580" marR="68580" marT="0" marB="0"/>
                </a:tc>
                <a:tc>
                  <a:txBody>
                    <a:bodyPr/>
                    <a:lstStyle/>
                    <a:p>
                      <a:pPr algn="l">
                        <a:lnSpc>
                          <a:spcPct val="100000"/>
                        </a:lnSpc>
                        <a:spcAft>
                          <a:spcPts val="0"/>
                        </a:spcAft>
                        <a:tabLst>
                          <a:tab pos="323850" algn="l"/>
                          <a:tab pos="457200" algn="l"/>
                        </a:tabLst>
                      </a:pPr>
                      <a:r>
                        <a:rPr lang="en-GB" sz="800" dirty="0">
                          <a:solidFill>
                            <a:srgbClr val="000000"/>
                          </a:solidFill>
                          <a:effectLst/>
                          <a:latin typeface="Times New Roman"/>
                          <a:ea typeface="Times New Roman"/>
                          <a:cs typeface="Times New Roman"/>
                        </a:rPr>
                        <a:t>All graduated high school and attended at least some college. Theorised that English-only provision led to weaker first language without full mastery of English, boredom because of lack of understanding of provision, and poor educational outcomes. Ability to maintain employment largely determined by English levels. </a:t>
                      </a:r>
                      <a:endParaRPr lang="en-GB" sz="1100" dirty="0">
                        <a:effectLst/>
                        <a:latin typeface="Georgia"/>
                        <a:ea typeface="Times New Roman"/>
                        <a:cs typeface="Times New Roman"/>
                      </a:endParaRPr>
                    </a:p>
                  </a:txBody>
                  <a:tcPr marL="68580" marR="68580" marT="0" marB="0"/>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75226044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xfrm>
            <a:off x="571500" y="330199"/>
            <a:ext cx="11719918" cy="1521025"/>
          </a:xfrm>
          <a:prstGeom prst="rect">
            <a:avLst/>
          </a:prstGeom>
        </p:spPr>
        <p:txBody>
          <a:bodyPr/>
          <a:lstStyle/>
          <a:p>
            <a:r>
              <a:t>Findings: Care and educational pathways </a:t>
            </a:r>
          </a:p>
          <a:p>
            <a:r>
              <a:t>  by Aoife O’Higgins</a:t>
            </a:r>
          </a:p>
        </p:txBody>
      </p:sp>
      <p:sp>
        <p:nvSpPr>
          <p:cNvPr id="163" name="Shape 163"/>
          <p:cNvSpPr>
            <a:spLocks noGrp="1"/>
          </p:cNvSpPr>
          <p:nvPr>
            <p:ph type="body" idx="1"/>
          </p:nvPr>
        </p:nvSpPr>
        <p:spPr>
          <a:xfrm>
            <a:off x="403696" y="2360280"/>
            <a:ext cx="10531389" cy="6667501"/>
          </a:xfrm>
          <a:prstGeom prst="rect">
            <a:avLst/>
          </a:prstGeom>
        </p:spPr>
        <p:txBody>
          <a:bodyPr/>
          <a:lstStyle/>
          <a:p>
            <a:pPr marL="323595" indent="-323595" defTabSz="572516">
              <a:spcBef>
                <a:spcPts val="2900"/>
              </a:spcBef>
              <a:defRPr sz="2548"/>
            </a:pPr>
            <a:r>
              <a:t>UASC in care at 16 (n=167)</a:t>
            </a:r>
          </a:p>
          <a:p>
            <a:pPr marL="323595" indent="-323595" defTabSz="572516">
              <a:spcBef>
                <a:spcPts val="2900"/>
              </a:spcBef>
              <a:defRPr sz="2548"/>
            </a:pPr>
            <a:r>
              <a:t>Findings:</a:t>
            </a:r>
          </a:p>
          <a:p>
            <a:pPr marL="323595" indent="-323595" defTabSz="572516">
              <a:spcBef>
                <a:spcPts val="2900"/>
              </a:spcBef>
              <a:defRPr sz="2548"/>
            </a:pPr>
            <a:endParaRPr/>
          </a:p>
          <a:p>
            <a:pPr marL="647191" lvl="1" indent="-323595" defTabSz="572516">
              <a:spcBef>
                <a:spcPts val="2900"/>
              </a:spcBef>
              <a:defRPr sz="2548"/>
            </a:pPr>
            <a:endParaRPr/>
          </a:p>
          <a:p>
            <a:pPr marL="647191" lvl="1" indent="-323595" defTabSz="572516">
              <a:spcBef>
                <a:spcPts val="2900"/>
              </a:spcBef>
              <a:defRPr sz="2548"/>
            </a:pPr>
            <a:endParaRPr/>
          </a:p>
          <a:p>
            <a:pPr marL="647191" lvl="1" indent="-323595" defTabSz="572516">
              <a:spcBef>
                <a:spcPts val="2900"/>
              </a:spcBef>
              <a:defRPr sz="2548"/>
            </a:pPr>
            <a:endParaRPr/>
          </a:p>
          <a:p>
            <a:pPr marL="647191" lvl="1" indent="-323595" defTabSz="572516">
              <a:spcBef>
                <a:spcPts val="2900"/>
              </a:spcBef>
              <a:defRPr sz="2548"/>
            </a:pPr>
            <a:endParaRPr/>
          </a:p>
          <a:p>
            <a:pPr marL="647191" lvl="1" indent="-323595" defTabSz="572516">
              <a:spcBef>
                <a:spcPts val="2900"/>
              </a:spcBef>
              <a:defRPr sz="2548"/>
            </a:pPr>
            <a:r>
              <a:t>Bivariate correlations: Recording of Special Education Needs (SEN) (lower prevalence) did not significantly correlate with educational scores unlike care population</a:t>
            </a:r>
          </a:p>
        </p:txBody>
      </p:sp>
      <p:graphicFrame>
        <p:nvGraphicFramePr>
          <p:cNvPr id="164" name="Table 164"/>
          <p:cNvGraphicFramePr/>
          <p:nvPr/>
        </p:nvGraphicFramePr>
        <p:xfrm>
          <a:off x="1325522" y="3770251"/>
          <a:ext cx="7632108" cy="3269775"/>
        </p:xfrm>
        <a:graphic>
          <a:graphicData uri="http://schemas.openxmlformats.org/drawingml/2006/table">
            <a:tbl>
              <a:tblPr bandRow="1">
                <a:tableStyleId>{4C3C2611-4C71-4FC5-86AE-919BDF0F9419}</a:tableStyleId>
              </a:tblPr>
              <a:tblGrid>
                <a:gridCol w="2255968">
                  <a:extLst>
                    <a:ext uri="{9D8B030D-6E8A-4147-A177-3AD203B41FA5}">
                      <a16:colId xmlns:a16="http://schemas.microsoft.com/office/drawing/2014/main" val="20000"/>
                    </a:ext>
                  </a:extLst>
                </a:gridCol>
                <a:gridCol w="1017412">
                  <a:extLst>
                    <a:ext uri="{9D8B030D-6E8A-4147-A177-3AD203B41FA5}">
                      <a16:colId xmlns:a16="http://schemas.microsoft.com/office/drawing/2014/main" val="20001"/>
                    </a:ext>
                  </a:extLst>
                </a:gridCol>
                <a:gridCol w="1856083">
                  <a:extLst>
                    <a:ext uri="{9D8B030D-6E8A-4147-A177-3AD203B41FA5}">
                      <a16:colId xmlns:a16="http://schemas.microsoft.com/office/drawing/2014/main" val="20002"/>
                    </a:ext>
                  </a:extLst>
                </a:gridCol>
                <a:gridCol w="690406">
                  <a:extLst>
                    <a:ext uri="{9D8B030D-6E8A-4147-A177-3AD203B41FA5}">
                      <a16:colId xmlns:a16="http://schemas.microsoft.com/office/drawing/2014/main" val="20003"/>
                    </a:ext>
                  </a:extLst>
                </a:gridCol>
                <a:gridCol w="1812239">
                  <a:extLst>
                    <a:ext uri="{9D8B030D-6E8A-4147-A177-3AD203B41FA5}">
                      <a16:colId xmlns:a16="http://schemas.microsoft.com/office/drawing/2014/main" val="20004"/>
                    </a:ext>
                  </a:extLst>
                </a:gridCol>
              </a:tblGrid>
              <a:tr h="311182">
                <a:tc gridSpan="5">
                  <a:txBody>
                    <a:bodyPr/>
                    <a:lstStyle/>
                    <a:p>
                      <a:pPr algn="l">
                        <a:defRPr sz="1800"/>
                      </a:pPr>
                      <a:r>
                        <a:rPr sz="1679" b="1">
                          <a:latin typeface="+mn-lt"/>
                          <a:ea typeface="+mn-ea"/>
                          <a:cs typeface="+mn-cs"/>
                        </a:rPr>
                        <a:t>Table 1: Type of school</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chemeClr val="accent1">
                        <a:satOff val="-5299"/>
                        <a:lumOff val="28137"/>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1182">
                <a:tc>
                  <a:txBody>
                    <a:bodyPr/>
                    <a:lstStyle/>
                    <a:p>
                      <a:pPr indent="228600">
                        <a:defRPr sz="1679">
                          <a:latin typeface="+mn-lt"/>
                          <a:ea typeface="+mn-ea"/>
                          <a:cs typeface="+mn-cs"/>
                        </a:defRPr>
                      </a:pPr>
                      <a:endParaRP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chemeClr val="accent1">
                        <a:satOff val="-5299"/>
                        <a:lumOff val="28137"/>
                      </a:schemeClr>
                    </a:solidFill>
                  </a:tcPr>
                </a:tc>
                <a:tc gridSpan="2">
                  <a:txBody>
                    <a:bodyPr/>
                    <a:lstStyle/>
                    <a:p>
                      <a:pPr algn="ctr">
                        <a:tabLst>
                          <a:tab pos="317500" algn="l"/>
                        </a:tabLst>
                        <a:defRPr sz="1800"/>
                      </a:pPr>
                      <a:r>
                        <a:rPr sz="1439" b="1">
                          <a:latin typeface="+mn-lt"/>
                          <a:ea typeface="+mn-ea"/>
                          <a:cs typeface="+mn-cs"/>
                        </a:rPr>
                        <a:t>UASC</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chemeClr val="accent1">
                        <a:satOff val="-5299"/>
                        <a:lumOff val="28137"/>
                      </a:schemeClr>
                    </a:solidFill>
                  </a:tcPr>
                </a:tc>
                <a:tc hMerge="1">
                  <a:txBody>
                    <a:bodyPr/>
                    <a:lstStyle/>
                    <a:p>
                      <a:endParaRPr lang="en-US"/>
                    </a:p>
                  </a:txBody>
                  <a:tcPr/>
                </a:tc>
                <a:tc gridSpan="2">
                  <a:txBody>
                    <a:bodyPr/>
                    <a:lstStyle/>
                    <a:p>
                      <a:pPr algn="ctr">
                        <a:tabLst>
                          <a:tab pos="317500" algn="l"/>
                        </a:tabLst>
                        <a:defRPr sz="1800"/>
                      </a:pPr>
                      <a:r>
                        <a:rPr sz="1439" b="1">
                          <a:latin typeface="+mn-lt"/>
                          <a:ea typeface="+mn-ea"/>
                          <a:cs typeface="+mn-cs"/>
                        </a:rPr>
                        <a:t>Children in care</a:t>
                      </a:r>
                    </a:p>
                  </a:txBody>
                  <a:tcPr marL="63500" marR="63500" marT="0" marB="0" anchor="ctr"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chemeClr val="accent1">
                        <a:satOff val="-5299"/>
                        <a:lumOff val="28137"/>
                      </a:schemeClr>
                    </a:solidFill>
                  </a:tcPr>
                </a:tc>
                <a:tc hMerge="1">
                  <a:txBody>
                    <a:bodyPr/>
                    <a:lstStyle/>
                    <a:p>
                      <a:endParaRPr lang="en-US"/>
                    </a:p>
                  </a:txBody>
                  <a:tcPr/>
                </a:tc>
                <a:extLst>
                  <a:ext uri="{0D108BD9-81ED-4DB2-BD59-A6C34878D82A}">
                    <a16:rowId xmlns:a16="http://schemas.microsoft.com/office/drawing/2014/main" val="10001"/>
                  </a:ext>
                </a:extLst>
              </a:tr>
              <a:tr h="311182">
                <a:tc>
                  <a:txBody>
                    <a:bodyPr/>
                    <a:lstStyle/>
                    <a:p>
                      <a:pPr indent="228600">
                        <a:defRPr sz="1679">
                          <a:latin typeface="+mn-lt"/>
                          <a:ea typeface="+mn-ea"/>
                          <a:cs typeface="+mn-cs"/>
                        </a:defRPr>
                      </a:pPr>
                      <a:endParaRP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b="1">
                          <a:latin typeface="+mn-lt"/>
                          <a:ea typeface="+mn-ea"/>
                          <a:cs typeface="+mn-cs"/>
                        </a:rPr>
                        <a:t>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b="1">
                          <a:latin typeface="+mn-lt"/>
                          <a:ea typeface="+mn-ea"/>
                          <a:cs typeface="+mn-cs"/>
                        </a:rPr>
                        <a:t>KS4 points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b="1">
                          <a:latin typeface="+mn-lt"/>
                          <a:ea typeface="+mn-ea"/>
                          <a:cs typeface="+mn-cs"/>
                        </a:rPr>
                        <a:t>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b="1">
                          <a:latin typeface="+mn-lt"/>
                          <a:ea typeface="+mn-ea"/>
                          <a:cs typeface="+mn-cs"/>
                        </a:rPr>
                        <a:t>KS4 points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2"/>
                  </a:ext>
                </a:extLst>
              </a:tr>
              <a:tr h="311182">
                <a:tc>
                  <a:txBody>
                    <a:bodyPr/>
                    <a:lstStyle/>
                    <a:p>
                      <a:pPr algn="l">
                        <a:tabLst>
                          <a:tab pos="317500" algn="l"/>
                        </a:tabLst>
                        <a:defRPr sz="1800"/>
                      </a:pPr>
                      <a:r>
                        <a:rPr sz="1439" b="1">
                          <a:latin typeface="+mn-lt"/>
                          <a:ea typeface="+mn-ea"/>
                          <a:cs typeface="+mn-cs"/>
                        </a:rPr>
                        <a:t>Mainstream</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146</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254.21(</a:t>
                      </a:r>
                      <a:r>
                        <a:rPr i="1"/>
                        <a:t>122.14</a:t>
                      </a:r>
                      <a: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2825</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277.04 (</a:t>
                      </a:r>
                      <a:r>
                        <a:rPr i="1"/>
                        <a:t>100.88)</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3"/>
                  </a:ext>
                </a:extLst>
              </a:tr>
              <a:tr h="311182">
                <a:tc>
                  <a:txBody>
                    <a:bodyPr/>
                    <a:lstStyle/>
                    <a:p>
                      <a:pPr algn="l">
                        <a:tabLst>
                          <a:tab pos="317500" algn="l"/>
                        </a:tabLst>
                        <a:defRPr sz="1800"/>
                      </a:pPr>
                      <a:r>
                        <a:rPr sz="1439" b="1">
                          <a:latin typeface="+mn-lt"/>
                          <a:ea typeface="+mn-ea"/>
                          <a:cs typeface="+mn-cs"/>
                        </a:rPr>
                        <a:t>Special schools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a:latin typeface="+mn-lt"/>
                          <a:ea typeface="+mn-ea"/>
                          <a:cs typeface="+mn-cs"/>
                        </a:rPr>
                        <a:t>None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a:latin typeface="+mn-lt"/>
                          <a:ea typeface="+mn-ea"/>
                          <a:cs typeface="+mn-cs"/>
                        </a:rP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1061</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82.77 (</a:t>
                      </a:r>
                      <a:r>
                        <a:rPr i="1"/>
                        <a:t>82.78</a:t>
                      </a:r>
                      <a: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4"/>
                  </a:ext>
                </a:extLst>
              </a:tr>
              <a:tr h="311182">
                <a:tc>
                  <a:txBody>
                    <a:bodyPr/>
                    <a:lstStyle/>
                    <a:p>
                      <a:pPr algn="l">
                        <a:tabLst>
                          <a:tab pos="317500" algn="l"/>
                        </a:tabLst>
                        <a:defRPr sz="1800"/>
                      </a:pPr>
                      <a:r>
                        <a:rPr sz="1439" b="1">
                          <a:latin typeface="+mn-lt"/>
                          <a:ea typeface="+mn-ea"/>
                          <a:cs typeface="+mn-cs"/>
                        </a:rPr>
                        <a:t>Pupil referral unit (PRU)</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7</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57.68 (</a:t>
                      </a:r>
                      <a:r>
                        <a:rPr i="1"/>
                        <a:t>66.62</a:t>
                      </a:r>
                      <a: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317</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85.71 (</a:t>
                      </a:r>
                      <a:r>
                        <a:rPr i="1"/>
                        <a:t>80.64</a:t>
                      </a:r>
                      <a: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5"/>
                  </a:ext>
                </a:extLst>
              </a:tr>
              <a:tr h="311182">
                <a:tc>
                  <a:txBody>
                    <a:bodyPr/>
                    <a:lstStyle/>
                    <a:p>
                      <a:pPr algn="l">
                        <a:tabLst>
                          <a:tab pos="317500" algn="l"/>
                        </a:tabLst>
                        <a:defRPr sz="1800"/>
                      </a:pPr>
                      <a:r>
                        <a:rPr sz="1439" b="1">
                          <a:latin typeface="+mn-lt"/>
                          <a:ea typeface="+mn-ea"/>
                          <a:cs typeface="+mn-cs"/>
                        </a:rPr>
                        <a:t>Alternative provision</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2</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270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31.24 (</a:t>
                      </a:r>
                      <a:r>
                        <a:rPr i="1"/>
                        <a:t>56.50</a:t>
                      </a:r>
                      <a:r>
                        <a:t>) </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6"/>
                  </a:ext>
                </a:extLst>
              </a:tr>
              <a:tr h="469137">
                <a:tc>
                  <a:txBody>
                    <a:bodyPr/>
                    <a:lstStyle/>
                    <a:p>
                      <a:pPr algn="l">
                        <a:tabLst>
                          <a:tab pos="317500" algn="l"/>
                        </a:tabLst>
                        <a:defRPr sz="1800"/>
                      </a:pPr>
                      <a:r>
                        <a:rPr sz="1439" b="1">
                          <a:latin typeface="+mn-lt"/>
                          <a:ea typeface="+mn-ea"/>
                          <a:cs typeface="+mn-cs"/>
                        </a:rPr>
                        <a:t>Further education (FE) college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12</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111.50 (</a:t>
                      </a:r>
                      <a:r>
                        <a:rPr i="1"/>
                        <a:t>64.36</a:t>
                      </a:r>
                      <a: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131</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143.34 (</a:t>
                      </a:r>
                      <a:r>
                        <a:rPr i="1"/>
                        <a:t>73.63</a:t>
                      </a:r>
                      <a: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7"/>
                  </a:ext>
                </a:extLst>
              </a:tr>
              <a:tr h="311182">
                <a:tc>
                  <a:txBody>
                    <a:bodyPr/>
                    <a:lstStyle/>
                    <a:p>
                      <a:pPr algn="l">
                        <a:tabLst>
                          <a:tab pos="317500" algn="l"/>
                        </a:tabLst>
                        <a:defRPr sz="1800"/>
                      </a:pPr>
                      <a:r>
                        <a:rPr sz="1439" b="1">
                          <a:latin typeface="+mn-lt"/>
                          <a:ea typeface="+mn-ea"/>
                          <a:cs typeface="+mn-cs"/>
                        </a:rPr>
                        <a:t>Independent schools</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a:latin typeface="+mn-lt"/>
                          <a:ea typeface="+mn-ea"/>
                          <a:cs typeface="+mn-cs"/>
                        </a:rPr>
                        <a:t>None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a:latin typeface="+mn-lt"/>
                          <a:ea typeface="+mn-ea"/>
                          <a:cs typeface="+mn-cs"/>
                        </a:rP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42</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159.76 (</a:t>
                      </a:r>
                      <a:r>
                        <a:rPr i="1"/>
                        <a:t>145.53</a:t>
                      </a:r>
                      <a: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8"/>
                  </a:ext>
                </a:extLst>
              </a:tr>
              <a:tr h="311182">
                <a:tc>
                  <a:txBody>
                    <a:bodyPr/>
                    <a:lstStyle/>
                    <a:p>
                      <a:pPr algn="l">
                        <a:tabLst>
                          <a:tab pos="317500" algn="l"/>
                        </a:tabLst>
                        <a:defRPr sz="1800"/>
                      </a:pPr>
                      <a:r>
                        <a:rPr sz="1439" b="1">
                          <a:latin typeface="+mn-lt"/>
                          <a:ea typeface="+mn-ea"/>
                          <a:cs typeface="+mn-cs"/>
                        </a:rPr>
                        <a:t>Other</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a:latin typeface="+mn-lt"/>
                          <a:ea typeface="+mn-ea"/>
                          <a:cs typeface="+mn-cs"/>
                        </a:rPr>
                        <a:t>None</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800"/>
                      </a:pPr>
                      <a:r>
                        <a:rPr sz="1439">
                          <a:latin typeface="+mn-lt"/>
                          <a:ea typeface="+mn-ea"/>
                          <a:cs typeface="+mn-cs"/>
                        </a:rP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tabLst>
                          <a:tab pos="317500" algn="l"/>
                        </a:tabLst>
                        <a:defRPr sz="1800"/>
                      </a:pPr>
                      <a:r>
                        <a:rPr sz="1439">
                          <a:latin typeface="+mn-lt"/>
                          <a:ea typeface="+mn-ea"/>
                          <a:cs typeface="+mn-cs"/>
                        </a:rPr>
                        <a:t>10</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algn="ctr">
                        <a:tabLst>
                          <a:tab pos="317500" algn="l"/>
                        </a:tabLst>
                        <a:defRPr sz="1439">
                          <a:latin typeface="+mn-lt"/>
                          <a:ea typeface="+mn-ea"/>
                          <a:cs typeface="+mn-cs"/>
                        </a:defRPr>
                      </a:pPr>
                      <a:r>
                        <a:t>228.35 (</a:t>
                      </a:r>
                      <a:r>
                        <a:rPr i="1"/>
                        <a:t>143.08</a:t>
                      </a:r>
                      <a:r>
                        <a:t>)</a:t>
                      </a:r>
                    </a:p>
                  </a:txBody>
                  <a:tcPr marL="63500" marR="63500" marT="0" marB="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09"/>
                  </a:ext>
                </a:extLst>
              </a:tr>
            </a:tbl>
          </a:graphicData>
        </a:graphic>
      </p:graphicFrame>
      <p:sp>
        <p:nvSpPr>
          <p:cNvPr id="165" name="Shape 165"/>
          <p:cNvSpPr>
            <a:spLocks noGrp="1"/>
          </p:cNvSpPr>
          <p:nvPr>
            <p:ph type="sldNum" sz="quarter" idx="4294967295"/>
          </p:nvPr>
        </p:nvSpPr>
        <p:spPr>
          <a:xfrm>
            <a:off x="510743" y="9194800"/>
            <a:ext cx="213157"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t>31</a:t>
            </a:fld>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idx="1"/>
          </p:nvPr>
        </p:nvSpPr>
        <p:spPr>
          <a:xfrm>
            <a:off x="1055570" y="759445"/>
            <a:ext cx="11214101" cy="7962901"/>
          </a:xfrm>
          <a:prstGeom prst="rect">
            <a:avLst/>
          </a:prstGeom>
        </p:spPr>
        <p:txBody>
          <a:bodyPr/>
          <a:lstStyle/>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dirty="0"/>
          </a:p>
          <a:p>
            <a:pPr marL="660400" lvl="1" indent="-330200">
              <a:spcBef>
                <a:spcPts val="3000"/>
              </a:spcBef>
              <a:defRPr sz="2600">
                <a:latin typeface="+mn-lt"/>
                <a:ea typeface="+mn-ea"/>
                <a:cs typeface="+mn-cs"/>
                <a:sym typeface="Helvetica Neue"/>
              </a:defRPr>
            </a:pPr>
            <a:endParaRPr lang="en-GB" dirty="0"/>
          </a:p>
          <a:p>
            <a:pPr marL="660400" lvl="1" indent="-330200">
              <a:spcBef>
                <a:spcPts val="3000"/>
              </a:spcBef>
              <a:defRPr sz="2600">
                <a:latin typeface="+mn-lt"/>
                <a:ea typeface="+mn-ea"/>
                <a:cs typeface="+mn-cs"/>
                <a:sym typeface="Helvetica Neue"/>
              </a:defRPr>
            </a:pPr>
            <a:r>
              <a:rPr dirty="0"/>
              <a:t>Regression model predicted 48% of variance; children who entered care later, were not in foster or kinship care, had high SDQ scores, were not in mainstream school, or changed school in last two years prior to KS4 exams more likely to have lower attainment</a:t>
            </a:r>
          </a:p>
          <a:p>
            <a:pPr marL="660400" lvl="1" indent="-330200">
              <a:spcBef>
                <a:spcPts val="3000"/>
              </a:spcBef>
              <a:defRPr sz="2600">
                <a:latin typeface="+mn-lt"/>
                <a:ea typeface="+mn-ea"/>
                <a:cs typeface="+mn-cs"/>
                <a:sym typeface="Helvetica Neue"/>
              </a:defRPr>
            </a:pPr>
            <a:r>
              <a:rPr dirty="0"/>
              <a:t>Lack of a unique pupil identifier (UPN) - identification, tracking, and educational opportunities?</a:t>
            </a:r>
          </a:p>
        </p:txBody>
      </p:sp>
      <p:graphicFrame>
        <p:nvGraphicFramePr>
          <p:cNvPr id="168" name="Table 168"/>
          <p:cNvGraphicFramePr/>
          <p:nvPr>
            <p:extLst>
              <p:ext uri="{D42A27DB-BD31-4B8C-83A1-F6EECF244321}">
                <p14:modId xmlns:p14="http://schemas.microsoft.com/office/powerpoint/2010/main" val="4126806664"/>
              </p:ext>
            </p:extLst>
          </p:nvPr>
        </p:nvGraphicFramePr>
        <p:xfrm>
          <a:off x="1614146" y="1407557"/>
          <a:ext cx="9456192" cy="3698006"/>
        </p:xfrm>
        <a:graphic>
          <a:graphicData uri="http://schemas.openxmlformats.org/drawingml/2006/table">
            <a:tbl>
              <a:tblPr bandRow="1">
                <a:tableStyleId>{4C3C2611-4C71-4FC5-86AE-919BDF0F9419}</a:tableStyleId>
              </a:tblPr>
              <a:tblGrid>
                <a:gridCol w="6840849">
                  <a:extLst>
                    <a:ext uri="{9D8B030D-6E8A-4147-A177-3AD203B41FA5}">
                      <a16:colId xmlns:a16="http://schemas.microsoft.com/office/drawing/2014/main" val="20000"/>
                    </a:ext>
                  </a:extLst>
                </a:gridCol>
                <a:gridCol w="2615343">
                  <a:extLst>
                    <a:ext uri="{9D8B030D-6E8A-4147-A177-3AD203B41FA5}">
                      <a16:colId xmlns:a16="http://schemas.microsoft.com/office/drawing/2014/main" val="20001"/>
                    </a:ext>
                  </a:extLst>
                </a:gridCol>
              </a:tblGrid>
              <a:tr h="648892">
                <a:tc gridSpan="2">
                  <a:txBody>
                    <a:bodyPr/>
                    <a:lstStyle/>
                    <a:p>
                      <a:pPr algn="l">
                        <a:defRPr sz="2016" b="1">
                          <a:latin typeface="+mn-lt"/>
                          <a:ea typeface="+mn-ea"/>
                          <a:cs typeface="+mn-cs"/>
                        </a:defRPr>
                      </a:pPr>
                      <a:r>
                        <a:t>Table 2: Regression output</a:t>
                      </a:r>
                    </a:p>
                    <a:p>
                      <a:pPr algn="l">
                        <a:defRPr sz="1584">
                          <a:sym typeface="Helvetica Neue Light"/>
                        </a:defRPr>
                      </a:pPr>
                      <a:r>
                        <a:t>Outcome variable: KS4 points: 8 best exams +equivalents, max = 464 </a:t>
                      </a:r>
                    </a:p>
                  </a:txBody>
                  <a:tcPr marL="63500" marR="63500" marT="0" marB="0" horzOverflow="overflow">
                    <a:lnL w="1270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solidFill>
                      <a:schemeClr val="accent1">
                        <a:satOff val="-5299"/>
                        <a:lumOff val="14068"/>
                      </a:schemeClr>
                    </a:solidFill>
                  </a:tcPr>
                </a:tc>
                <a:tc hMerge="1">
                  <a:txBody>
                    <a:bodyPr/>
                    <a:lstStyle/>
                    <a:p>
                      <a:endParaRPr lang="en-US"/>
                    </a:p>
                  </a:txBody>
                  <a:tcPr/>
                </a:tc>
                <a:extLst>
                  <a:ext uri="{0D108BD9-81ED-4DB2-BD59-A6C34878D82A}">
                    <a16:rowId xmlns:a16="http://schemas.microsoft.com/office/drawing/2014/main" val="10000"/>
                  </a:ext>
                </a:extLst>
              </a:tr>
              <a:tr h="535482">
                <a:tc>
                  <a:txBody>
                    <a:bodyPr/>
                    <a:lstStyle/>
                    <a:p>
                      <a:pPr indent="228600">
                        <a:defRPr sz="2016">
                          <a:latin typeface="+mn-lt"/>
                          <a:ea typeface="+mn-ea"/>
                          <a:cs typeface="+mn-cs"/>
                        </a:defRPr>
                      </a:pPr>
                      <a:endParaRPr dirty="0"/>
                    </a:p>
                  </a:txBody>
                  <a:tcPr marL="63500" marR="63500" marT="0" marB="0" horzOverflow="overflow">
                    <a:lnL w="1270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6E6E6"/>
                    </a:solidFill>
                  </a:tcPr>
                </a:tc>
                <a:tc>
                  <a:txBody>
                    <a:bodyPr/>
                    <a:lstStyle/>
                    <a:p>
                      <a:pPr algn="ctr">
                        <a:tabLst>
                          <a:tab pos="317500" algn="l"/>
                        </a:tabLst>
                        <a:defRPr sz="1800"/>
                      </a:pPr>
                      <a:r>
                        <a:rPr sz="1727">
                          <a:latin typeface="+mn-lt"/>
                          <a:ea typeface="+mn-ea"/>
                          <a:cs typeface="+mn-cs"/>
                        </a:rPr>
                        <a:t>Standardized Coefficients (ß)</a:t>
                      </a:r>
                    </a:p>
                  </a:txBody>
                  <a:tcPr marL="63500" marR="63500" marT="0" marB="0" horzOverflow="overflow">
                    <a:lnL w="635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solidFill>
                      <a:srgbClr val="E6E6E6"/>
                    </a:solidFill>
                  </a:tcPr>
                </a:tc>
                <a:extLst>
                  <a:ext uri="{0D108BD9-81ED-4DB2-BD59-A6C34878D82A}">
                    <a16:rowId xmlns:a16="http://schemas.microsoft.com/office/drawing/2014/main" val="10001"/>
                  </a:ext>
                </a:extLst>
              </a:tr>
              <a:tr h="183057">
                <a:tc>
                  <a:txBody>
                    <a:bodyPr/>
                    <a:lstStyle/>
                    <a:p>
                      <a:pPr marR="457200" algn="l">
                        <a:tabLst>
                          <a:tab pos="317500" algn="l"/>
                        </a:tabLst>
                        <a:defRPr sz="1800"/>
                      </a:pPr>
                      <a:r>
                        <a:rPr sz="1727">
                          <a:latin typeface="+mn-lt"/>
                          <a:ea typeface="+mn-ea"/>
                          <a:cs typeface="+mn-cs"/>
                        </a:rPr>
                        <a:t>Age at first entry</a:t>
                      </a:r>
                    </a:p>
                  </a:txBody>
                  <a:tcPr marL="63500" marR="63500" marT="0" marB="0" anchor="ctr" horzOverflow="overflow">
                    <a:lnL w="12700">
                      <a:solidFill>
                        <a:srgbClr val="CBCBCB"/>
                      </a:solidFill>
                      <a:miter lim="400000"/>
                    </a:lnL>
                    <a:lnR w="6350">
                      <a:solidFill>
                        <a:srgbClr val="CBCBCB"/>
                      </a:solidFill>
                      <a:miter lim="400000"/>
                    </a:lnR>
                    <a:lnT w="6350">
                      <a:solidFill>
                        <a:srgbClr val="CBCBCB"/>
                      </a:solidFill>
                      <a:miter lim="400000"/>
                    </a:lnT>
                    <a:lnB w="12700">
                      <a:solidFill>
                        <a:srgbClr val="CBCBCB"/>
                      </a:solidFill>
                      <a:miter lim="400000"/>
                    </a:lnB>
                    <a:solidFill>
                      <a:srgbClr val="FFFFFF"/>
                    </a:solidFill>
                  </a:tcPr>
                </a:tc>
                <a:tc>
                  <a:txBody>
                    <a:bodyPr/>
                    <a:lstStyle/>
                    <a:p>
                      <a:pPr>
                        <a:tabLst>
                          <a:tab pos="317500" algn="l"/>
                        </a:tabLst>
                        <a:defRPr sz="1800"/>
                      </a:pPr>
                      <a:r>
                        <a:rPr sz="1727">
                          <a:latin typeface="+mn-lt"/>
                          <a:ea typeface="+mn-ea"/>
                          <a:cs typeface="+mn-cs"/>
                        </a:rPr>
                        <a:t>-.219*</a:t>
                      </a:r>
                    </a:p>
                  </a:txBody>
                  <a:tcPr marL="63500" marR="63500" marT="0" marB="0" anchor="ctr" horzOverflow="overflow">
                    <a:lnL w="6350">
                      <a:solidFill>
                        <a:srgbClr val="CBCBCB"/>
                      </a:solidFill>
                      <a:miter lim="400000"/>
                    </a:lnL>
                    <a:lnR w="12700">
                      <a:solidFill>
                        <a:srgbClr val="CBCBCB"/>
                      </a:solidFill>
                      <a:miter lim="400000"/>
                    </a:lnR>
                    <a:lnT w="6350">
                      <a:solidFill>
                        <a:srgbClr val="CBCBCB"/>
                      </a:solidFill>
                      <a:miter lim="400000"/>
                    </a:lnT>
                    <a:lnB w="12700">
                      <a:solidFill>
                        <a:srgbClr val="CBCBCB"/>
                      </a:solidFill>
                      <a:miter lim="400000"/>
                    </a:lnB>
                    <a:solidFill>
                      <a:srgbClr val="FFFFFF"/>
                    </a:solidFill>
                  </a:tcPr>
                </a:tc>
                <a:extLst>
                  <a:ext uri="{0D108BD9-81ED-4DB2-BD59-A6C34878D82A}">
                    <a16:rowId xmlns:a16="http://schemas.microsoft.com/office/drawing/2014/main" val="10002"/>
                  </a:ext>
                </a:extLst>
              </a:tr>
              <a:tr h="364032">
                <a:tc>
                  <a:txBody>
                    <a:bodyPr/>
                    <a:lstStyle/>
                    <a:p>
                      <a:pPr marR="457200" algn="l">
                        <a:tabLst>
                          <a:tab pos="317500" algn="l"/>
                        </a:tabLst>
                        <a:defRPr sz="1800"/>
                      </a:pPr>
                      <a:r>
                        <a:rPr sz="1727">
                          <a:latin typeface="+mn-lt"/>
                          <a:ea typeface="+mn-ea"/>
                          <a:cs typeface="+mn-cs"/>
                        </a:rPr>
                        <a:t>Not foster or kinship care at KS4</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solidFill>
                      <a:srgbClr val="E6E6E6"/>
                    </a:solidFill>
                  </a:tcPr>
                </a:tc>
                <a:tc>
                  <a:txBody>
                    <a:bodyPr/>
                    <a:lstStyle/>
                    <a:p>
                      <a:pPr>
                        <a:tabLst>
                          <a:tab pos="317500" algn="l"/>
                        </a:tabLst>
                        <a:defRPr sz="1800"/>
                      </a:pPr>
                      <a:r>
                        <a:rPr sz="1727">
                          <a:latin typeface="+mn-lt"/>
                          <a:ea typeface="+mn-ea"/>
                          <a:cs typeface="+mn-cs"/>
                        </a:rPr>
                        <a:t>-.148*</a:t>
                      </a:r>
                    </a:p>
                  </a:txBody>
                  <a:tcPr marL="63500" marR="63500" marT="0" marB="0" anchor="ctr" horzOverflow="overflow">
                    <a:lnL w="635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E6E6E6"/>
                    </a:solidFill>
                  </a:tcPr>
                </a:tc>
                <a:extLst>
                  <a:ext uri="{0D108BD9-81ED-4DB2-BD59-A6C34878D82A}">
                    <a16:rowId xmlns:a16="http://schemas.microsoft.com/office/drawing/2014/main" val="10003"/>
                  </a:ext>
                </a:extLst>
              </a:tr>
              <a:tr h="186232">
                <a:tc>
                  <a:txBody>
                    <a:bodyPr/>
                    <a:lstStyle/>
                    <a:p>
                      <a:pPr marR="457200" algn="l">
                        <a:tabLst>
                          <a:tab pos="317500" algn="l"/>
                        </a:tabLst>
                        <a:defRPr sz="1800"/>
                      </a:pPr>
                      <a:r>
                        <a:rPr sz="1727">
                          <a:latin typeface="+mn-lt"/>
                          <a:ea typeface="+mn-ea"/>
                          <a:cs typeface="+mn-cs"/>
                        </a:rPr>
                        <a:t>Number of placements </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solidFill>
                      <a:srgbClr val="FFFFFF"/>
                    </a:solidFill>
                  </a:tcPr>
                </a:tc>
                <a:tc>
                  <a:txBody>
                    <a:bodyPr/>
                    <a:lstStyle/>
                    <a:p>
                      <a:pPr>
                        <a:tabLst>
                          <a:tab pos="317500" algn="l"/>
                        </a:tabLst>
                        <a:defRPr sz="1800"/>
                      </a:pPr>
                      <a:r>
                        <a:rPr sz="1727">
                          <a:latin typeface="+mn-lt"/>
                          <a:ea typeface="+mn-ea"/>
                          <a:cs typeface="+mn-cs"/>
                        </a:rPr>
                        <a:t>-0.076</a:t>
                      </a:r>
                    </a:p>
                  </a:txBody>
                  <a:tcPr marL="63500" marR="63500" marT="0" marB="0" anchor="ctr" horzOverflow="overflow">
                    <a:lnL w="635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F"/>
                    </a:solidFill>
                  </a:tcPr>
                </a:tc>
                <a:extLst>
                  <a:ext uri="{0D108BD9-81ED-4DB2-BD59-A6C34878D82A}">
                    <a16:rowId xmlns:a16="http://schemas.microsoft.com/office/drawing/2014/main" val="10004"/>
                  </a:ext>
                </a:extLst>
              </a:tr>
              <a:tr h="186232">
                <a:tc>
                  <a:txBody>
                    <a:bodyPr/>
                    <a:lstStyle/>
                    <a:p>
                      <a:pPr marR="457200" algn="l">
                        <a:tabLst>
                          <a:tab pos="317500" algn="l"/>
                        </a:tabLst>
                        <a:defRPr sz="1800"/>
                      </a:pPr>
                      <a:r>
                        <a:rPr sz="1727">
                          <a:latin typeface="+mn-lt"/>
                          <a:ea typeface="+mn-ea"/>
                          <a:cs typeface="+mn-cs"/>
                        </a:rPr>
                        <a:t>SDQ Score (2013)</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solidFill>
                      <a:srgbClr val="E6E6E6"/>
                    </a:solidFill>
                  </a:tcPr>
                </a:tc>
                <a:tc>
                  <a:txBody>
                    <a:bodyPr/>
                    <a:lstStyle/>
                    <a:p>
                      <a:pPr>
                        <a:tabLst>
                          <a:tab pos="317500" algn="l"/>
                        </a:tabLst>
                        <a:defRPr sz="1800"/>
                      </a:pPr>
                      <a:r>
                        <a:rPr sz="1727">
                          <a:latin typeface="+mn-lt"/>
                          <a:ea typeface="+mn-ea"/>
                          <a:cs typeface="+mn-cs"/>
                        </a:rPr>
                        <a:t>-.179*</a:t>
                      </a:r>
                    </a:p>
                  </a:txBody>
                  <a:tcPr marL="63500" marR="63500" marT="0" marB="0" anchor="ctr" horzOverflow="overflow">
                    <a:lnL w="635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E6E6E6"/>
                    </a:solidFill>
                  </a:tcPr>
                </a:tc>
                <a:extLst>
                  <a:ext uri="{0D108BD9-81ED-4DB2-BD59-A6C34878D82A}">
                    <a16:rowId xmlns:a16="http://schemas.microsoft.com/office/drawing/2014/main" val="10005"/>
                  </a:ext>
                </a:extLst>
              </a:tr>
              <a:tr h="186232">
                <a:tc>
                  <a:txBody>
                    <a:bodyPr/>
                    <a:lstStyle/>
                    <a:p>
                      <a:pPr marR="457200" algn="l">
                        <a:tabLst>
                          <a:tab pos="317500" algn="l"/>
                        </a:tabLst>
                        <a:defRPr sz="1800"/>
                      </a:pPr>
                      <a:r>
                        <a:rPr sz="1727">
                          <a:latin typeface="+mn-lt"/>
                          <a:ea typeface="+mn-ea"/>
                          <a:cs typeface="+mn-cs"/>
                        </a:rPr>
                        <a:t>School type at KS4</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solidFill>
                      <a:srgbClr val="FFFFFF"/>
                    </a:solidFill>
                  </a:tcPr>
                </a:tc>
                <a:tc>
                  <a:txBody>
                    <a:bodyPr/>
                    <a:lstStyle/>
                    <a:p>
                      <a:pPr>
                        <a:tabLst>
                          <a:tab pos="317500" algn="l"/>
                        </a:tabLst>
                        <a:defRPr sz="1800"/>
                      </a:pPr>
                      <a:r>
                        <a:rPr sz="1727">
                          <a:latin typeface="+mn-lt"/>
                          <a:ea typeface="+mn-ea"/>
                          <a:cs typeface="+mn-cs"/>
                        </a:rPr>
                        <a:t>.302**</a:t>
                      </a:r>
                    </a:p>
                  </a:txBody>
                  <a:tcPr marL="63500" marR="63500" marT="0" marB="0" anchor="ctr" horzOverflow="overflow">
                    <a:lnL w="635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F"/>
                    </a:solidFill>
                  </a:tcPr>
                </a:tc>
                <a:extLst>
                  <a:ext uri="{0D108BD9-81ED-4DB2-BD59-A6C34878D82A}">
                    <a16:rowId xmlns:a16="http://schemas.microsoft.com/office/drawing/2014/main" val="10006"/>
                  </a:ext>
                </a:extLst>
              </a:tr>
              <a:tr h="186232">
                <a:tc>
                  <a:txBody>
                    <a:bodyPr/>
                    <a:lstStyle/>
                    <a:p>
                      <a:pPr marR="457200" algn="l">
                        <a:tabLst>
                          <a:tab pos="317500" algn="l"/>
                        </a:tabLst>
                        <a:defRPr sz="1800"/>
                      </a:pPr>
                      <a:r>
                        <a:rPr sz="1727">
                          <a:latin typeface="+mn-lt"/>
                          <a:ea typeface="+mn-ea"/>
                          <a:cs typeface="+mn-cs"/>
                        </a:rPr>
                        <a:t>Changed school </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solidFill>
                      <a:srgbClr val="E6E6E6"/>
                    </a:solidFill>
                  </a:tcPr>
                </a:tc>
                <a:tc>
                  <a:txBody>
                    <a:bodyPr/>
                    <a:lstStyle/>
                    <a:p>
                      <a:pPr>
                        <a:tabLst>
                          <a:tab pos="317500" algn="l"/>
                        </a:tabLst>
                        <a:defRPr sz="1800"/>
                      </a:pPr>
                      <a:r>
                        <a:rPr sz="1727">
                          <a:latin typeface="+mn-lt"/>
                          <a:ea typeface="+mn-ea"/>
                          <a:cs typeface="+mn-cs"/>
                        </a:rPr>
                        <a:t>-.295**</a:t>
                      </a:r>
                    </a:p>
                  </a:txBody>
                  <a:tcPr marL="63500" marR="63500" marT="0" marB="0" anchor="ctr" horzOverflow="overflow">
                    <a:lnL w="635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E6E6E6"/>
                    </a:solidFill>
                  </a:tcPr>
                </a:tc>
                <a:extLst>
                  <a:ext uri="{0D108BD9-81ED-4DB2-BD59-A6C34878D82A}">
                    <a16:rowId xmlns:a16="http://schemas.microsoft.com/office/drawing/2014/main" val="10007"/>
                  </a:ext>
                </a:extLst>
              </a:tr>
              <a:tr h="186232">
                <a:tc>
                  <a:txBody>
                    <a:bodyPr/>
                    <a:lstStyle/>
                    <a:p>
                      <a:pPr marR="457200" algn="l">
                        <a:tabLst>
                          <a:tab pos="317500" algn="l"/>
                        </a:tabLst>
                        <a:defRPr sz="1800"/>
                      </a:pPr>
                      <a:r>
                        <a:rPr sz="1727">
                          <a:latin typeface="+mn-lt"/>
                          <a:ea typeface="+mn-ea"/>
                          <a:cs typeface="+mn-cs"/>
                        </a:rPr>
                        <a:t>Unauthorised absences</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12700">
                      <a:solidFill>
                        <a:srgbClr val="CBCBCB"/>
                      </a:solidFill>
                      <a:miter lim="400000"/>
                    </a:lnB>
                    <a:solidFill>
                      <a:srgbClr val="FFFFFF"/>
                    </a:solidFill>
                  </a:tcPr>
                </a:tc>
                <a:tc>
                  <a:txBody>
                    <a:bodyPr/>
                    <a:lstStyle/>
                    <a:p>
                      <a:pPr>
                        <a:tabLst>
                          <a:tab pos="317500" algn="l"/>
                        </a:tabLst>
                        <a:defRPr sz="1800"/>
                      </a:pPr>
                      <a:r>
                        <a:rPr sz="1727">
                          <a:latin typeface="+mn-lt"/>
                          <a:ea typeface="+mn-ea"/>
                          <a:cs typeface="+mn-cs"/>
                        </a:rPr>
                        <a:t>-0.069</a:t>
                      </a:r>
                    </a:p>
                  </a:txBody>
                  <a:tcPr marL="63500" marR="63500" marT="0" marB="0" anchor="ctr" horzOverflow="overflow">
                    <a:lnL w="635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solidFill>
                      <a:srgbClr val="FFFFFF"/>
                    </a:solidFill>
                  </a:tcPr>
                </a:tc>
                <a:extLst>
                  <a:ext uri="{0D108BD9-81ED-4DB2-BD59-A6C34878D82A}">
                    <a16:rowId xmlns:a16="http://schemas.microsoft.com/office/drawing/2014/main" val="10008"/>
                  </a:ext>
                </a:extLst>
              </a:tr>
              <a:tr h="183057">
                <a:tc>
                  <a:txBody>
                    <a:bodyPr/>
                    <a:lstStyle/>
                    <a:p>
                      <a:pPr marR="457200" algn="l">
                        <a:tabLst>
                          <a:tab pos="317500" algn="l"/>
                        </a:tabLst>
                        <a:defRPr sz="1800"/>
                      </a:pPr>
                      <a:r>
                        <a:rPr sz="1727">
                          <a:latin typeface="+mn-lt"/>
                          <a:ea typeface="+mn-ea"/>
                          <a:cs typeface="+mn-cs"/>
                        </a:rPr>
                        <a:t>Authorised absences</a:t>
                      </a:r>
                    </a:p>
                  </a:txBody>
                  <a:tcPr marL="63500" marR="63500" marT="0" marB="0" anchor="ctr" horzOverflow="overflow">
                    <a:lnL w="12700">
                      <a:solidFill>
                        <a:srgbClr val="CBCBCB"/>
                      </a:solidFill>
                      <a:miter lim="400000"/>
                    </a:lnL>
                    <a:lnR w="6350">
                      <a:solidFill>
                        <a:srgbClr val="CBCBCB"/>
                      </a:solidFill>
                      <a:miter lim="400000"/>
                    </a:lnR>
                    <a:lnT w="12700">
                      <a:solidFill>
                        <a:srgbClr val="CBCBCB"/>
                      </a:solidFill>
                      <a:miter lim="400000"/>
                    </a:lnT>
                    <a:lnB w="6350">
                      <a:solidFill>
                        <a:srgbClr val="CBCBCB"/>
                      </a:solidFill>
                      <a:miter lim="400000"/>
                    </a:lnB>
                    <a:solidFill>
                      <a:srgbClr val="E6E6E6"/>
                    </a:solidFill>
                  </a:tcPr>
                </a:tc>
                <a:tc>
                  <a:txBody>
                    <a:bodyPr/>
                    <a:lstStyle/>
                    <a:p>
                      <a:pPr>
                        <a:tabLst>
                          <a:tab pos="317500" algn="l"/>
                        </a:tabLst>
                        <a:defRPr sz="1800"/>
                      </a:pPr>
                      <a:r>
                        <a:rPr sz="1727">
                          <a:latin typeface="+mn-lt"/>
                          <a:ea typeface="+mn-ea"/>
                          <a:cs typeface="+mn-cs"/>
                        </a:rPr>
                        <a:t>-0.084</a:t>
                      </a:r>
                    </a:p>
                  </a:txBody>
                  <a:tcPr marL="63500" marR="63500" marT="0" marB="0" anchor="ctr" horzOverflow="overflow">
                    <a:lnL w="6350">
                      <a:solidFill>
                        <a:srgbClr val="CBCBCB"/>
                      </a:solidFill>
                      <a:miter lim="400000"/>
                    </a:lnL>
                    <a:lnR w="12700">
                      <a:solidFill>
                        <a:srgbClr val="CBCBCB"/>
                      </a:solidFill>
                      <a:miter lim="400000"/>
                    </a:lnR>
                    <a:lnT w="12700">
                      <a:solidFill>
                        <a:srgbClr val="CBCBCB"/>
                      </a:solidFill>
                      <a:miter lim="400000"/>
                    </a:lnT>
                    <a:lnB w="6350">
                      <a:solidFill>
                        <a:srgbClr val="CBCBCB"/>
                      </a:solidFill>
                      <a:miter lim="400000"/>
                    </a:lnB>
                    <a:solidFill>
                      <a:srgbClr val="E6E6E6"/>
                    </a:solidFill>
                  </a:tcPr>
                </a:tc>
                <a:extLst>
                  <a:ext uri="{0D108BD9-81ED-4DB2-BD59-A6C34878D82A}">
                    <a16:rowId xmlns:a16="http://schemas.microsoft.com/office/drawing/2014/main" val="10009"/>
                  </a:ext>
                </a:extLst>
              </a:tr>
              <a:tr h="207746">
                <a:tc>
                  <a:txBody>
                    <a:bodyPr/>
                    <a:lstStyle/>
                    <a:p>
                      <a:pPr marR="457200">
                        <a:tabLst>
                          <a:tab pos="317500" algn="l"/>
                        </a:tabLst>
                        <a:defRPr sz="1727" b="1">
                          <a:latin typeface="+mn-lt"/>
                          <a:ea typeface="+mn-ea"/>
                          <a:cs typeface="+mn-cs"/>
                        </a:defRPr>
                      </a:pPr>
                      <a:r>
                        <a:rPr i="1"/>
                        <a:t>R</a:t>
                      </a:r>
                      <a:r>
                        <a:rPr baseline="31999"/>
                        <a:t>2 </a:t>
                      </a:r>
                      <a:r>
                        <a:t>= .48</a:t>
                      </a:r>
                    </a:p>
                  </a:txBody>
                  <a:tcPr marL="63500" marR="63500" marT="0" marB="0" anchor="ctr" horzOverflow="overflow">
                    <a:lnL w="1270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solidFill>
                      <a:srgbClr val="FFFFFF"/>
                    </a:solidFill>
                  </a:tcPr>
                </a:tc>
                <a:tc>
                  <a:txBody>
                    <a:bodyPr/>
                    <a:lstStyle/>
                    <a:p>
                      <a:pPr indent="228600">
                        <a:defRPr sz="2016">
                          <a:latin typeface="+mn-lt"/>
                          <a:ea typeface="+mn-ea"/>
                          <a:cs typeface="+mn-cs"/>
                        </a:defRPr>
                      </a:pPr>
                      <a:endParaRPr dirty="0"/>
                    </a:p>
                  </a:txBody>
                  <a:tcPr marL="0" marR="0" marT="0" marB="0" horzOverflow="overflow">
                    <a:lnL w="12700">
                      <a:solidFill>
                        <a:srgbClr val="CBCBCB"/>
                      </a:solidFill>
                      <a:miter lim="400000"/>
                    </a:lnL>
                    <a:lnR w="12700">
                      <a:solidFill>
                        <a:srgbClr val="CBCBCB"/>
                      </a:solidFill>
                      <a:miter lim="400000"/>
                    </a:lnR>
                    <a:lnT w="6350">
                      <a:solidFill>
                        <a:srgbClr val="CBCBCB"/>
                      </a:solidFill>
                      <a:miter lim="400000"/>
                    </a:lnT>
                    <a:lnB w="6350">
                      <a:solidFill>
                        <a:srgbClr val="CBCBCB"/>
                      </a:solidFill>
                      <a:miter lim="400000"/>
                    </a:lnB>
                  </a:tcPr>
                </a:tc>
                <a:extLst>
                  <a:ext uri="{0D108BD9-81ED-4DB2-BD59-A6C34878D82A}">
                    <a16:rowId xmlns:a16="http://schemas.microsoft.com/office/drawing/2014/main" val="10010"/>
                  </a:ext>
                </a:extLst>
              </a:tr>
            </a:tbl>
          </a:graphicData>
        </a:graphic>
      </p:graphicFrame>
      <p:sp>
        <p:nvSpPr>
          <p:cNvPr id="169" name="Shape 169"/>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32</a:t>
            </a:fld>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59"/>
          <p:cNvSpPr txBox="1">
            <a:spLocks/>
          </p:cNvSpPr>
          <p:nvPr/>
        </p:nvSpPr>
        <p:spPr>
          <a:xfrm>
            <a:off x="723900" y="482600"/>
            <a:ext cx="11861800" cy="1397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lvl1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1pPr>
            <a:lvl2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2pPr>
            <a:lvl3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3pPr>
            <a:lvl4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4pPr>
            <a:lvl5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5pPr>
            <a:lvl6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6pPr>
            <a:lvl7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7pPr>
            <a:lvl8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8pPr>
            <a:lvl9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Helvetica Neue Light"/>
                <a:ea typeface="Helvetica Neue Light"/>
                <a:cs typeface="Helvetica Neue Light"/>
                <a:sym typeface="Helvetica Neue Light"/>
              </a:defRPr>
            </a:lvl9pPr>
          </a:lstStyle>
          <a:p>
            <a:r>
              <a:rPr lang="en-US"/>
              <a:t>Literature highlights</a:t>
            </a:r>
            <a:endParaRPr lang="en-US" dirty="0"/>
          </a:p>
        </p:txBody>
      </p:sp>
      <p:sp>
        <p:nvSpPr>
          <p:cNvPr id="5" name="Shape 160"/>
          <p:cNvSpPr txBox="1">
            <a:spLocks/>
          </p:cNvSpPr>
          <p:nvPr/>
        </p:nvSpPr>
        <p:spPr>
          <a:xfrm>
            <a:off x="723900" y="2163988"/>
            <a:ext cx="11861800" cy="6667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9pPr>
          </a:lstStyle>
          <a:p>
            <a:pPr marL="0" indent="0" defTabSz="457200">
              <a:lnSpc>
                <a:spcPts val="3900"/>
              </a:lnSpc>
              <a:spcBef>
                <a:spcPts val="1200"/>
              </a:spcBef>
              <a:buSzTx/>
              <a:buFontTx/>
              <a:buNone/>
              <a:defRPr sz="2000" b="1">
                <a:solidFill>
                  <a:srgbClr val="000000"/>
                </a:solidFill>
                <a:latin typeface="+mn-lt"/>
                <a:ea typeface="+mn-ea"/>
                <a:cs typeface="+mn-cs"/>
                <a:sym typeface="Helvetica Neue"/>
              </a:defRPr>
            </a:pPr>
            <a:r>
              <a:rPr lang="en-GB" sz="2000" b="1" dirty="0">
                <a:solidFill>
                  <a:srgbClr val="000000"/>
                </a:solidFill>
                <a:latin typeface="+mn-lt"/>
                <a:ea typeface="+mn-ea"/>
                <a:cs typeface="+mn-cs"/>
                <a:sym typeface="Helvetica Neue"/>
              </a:rPr>
              <a:t>Beyond the legal framework or media portrayals, why focus on refugee children? </a:t>
            </a:r>
          </a:p>
          <a:p>
            <a:pPr defTabSz="457200">
              <a:lnSpc>
                <a:spcPts val="3000"/>
              </a:lnSpc>
              <a:spcBef>
                <a:spcPts val="0"/>
              </a:spcBef>
              <a:buClr>
                <a:srgbClr val="A7A7A7"/>
              </a:buClr>
              <a:buSzPct val="100000"/>
              <a:defRPr sz="2000">
                <a:solidFill>
                  <a:srgbClr val="535353"/>
                </a:solidFill>
                <a:latin typeface="+mn-lt"/>
                <a:ea typeface="+mn-ea"/>
                <a:cs typeface="+mn-cs"/>
                <a:sym typeface="Helvetica Neue"/>
              </a:defRPr>
            </a:pPr>
            <a:r>
              <a:rPr lang="en-GB" sz="2000" b="1" dirty="0">
                <a:solidFill>
                  <a:srgbClr val="535353"/>
                </a:solidFill>
                <a:latin typeface="+mn-lt"/>
                <a:ea typeface="+mn-ea"/>
                <a:cs typeface="+mn-cs"/>
                <a:sym typeface="Helvetica Neue"/>
              </a:rPr>
              <a:t>Specific histories </a:t>
            </a:r>
            <a:r>
              <a:rPr lang="en-GB" sz="2000" dirty="0">
                <a:solidFill>
                  <a:srgbClr val="535353"/>
                </a:solidFill>
                <a:latin typeface="+mn-lt"/>
                <a:ea typeface="+mn-ea"/>
                <a:cs typeface="+mn-cs"/>
                <a:sym typeface="Helvetica Neue"/>
              </a:rPr>
              <a:t>that affect their learning, such as commonly interrupted school, trauma, isolation through different language and culture, missed traditional developmental stages, broken family and peer relationships, and strong co-ethnic peer relationships from travel or reception into a country</a:t>
            </a:r>
          </a:p>
          <a:p>
            <a:pPr defTabSz="457200">
              <a:lnSpc>
                <a:spcPts val="3000"/>
              </a:lnSpc>
              <a:spcBef>
                <a:spcPts val="0"/>
              </a:spcBef>
              <a:buClr>
                <a:srgbClr val="A7A7A7"/>
              </a:buClr>
              <a:buSzPct val="100000"/>
              <a:defRPr sz="2000">
                <a:solidFill>
                  <a:srgbClr val="535353"/>
                </a:solidFill>
                <a:latin typeface="+mn-lt"/>
                <a:ea typeface="+mn-ea"/>
                <a:cs typeface="+mn-cs"/>
                <a:sym typeface="Helvetica Neue"/>
              </a:defRPr>
            </a:pPr>
            <a:r>
              <a:rPr lang="en-GB" sz="2000" b="1" dirty="0">
                <a:solidFill>
                  <a:srgbClr val="535353"/>
                </a:solidFill>
                <a:latin typeface="+mn-lt"/>
                <a:ea typeface="+mn-ea"/>
                <a:cs typeface="+mn-cs"/>
                <a:sym typeface="Helvetica Neue"/>
              </a:rPr>
              <a:t>Refugee children have more educational barriers </a:t>
            </a:r>
            <a:r>
              <a:rPr lang="en-GB" sz="2000" dirty="0">
                <a:solidFill>
                  <a:srgbClr val="535353"/>
                </a:solidFill>
                <a:latin typeface="+mn-lt"/>
                <a:ea typeface="+mn-ea"/>
                <a:cs typeface="+mn-cs"/>
                <a:sym typeface="Helvetica Neue"/>
              </a:rPr>
              <a:t>than immigrant children and the distinction is thought important in </a:t>
            </a:r>
            <a:r>
              <a:rPr lang="en-GB" sz="2000" b="1" dirty="0">
                <a:solidFill>
                  <a:srgbClr val="535353"/>
                </a:solidFill>
                <a:latin typeface="+mn-lt"/>
                <a:ea typeface="+mn-ea"/>
                <a:cs typeface="+mn-cs"/>
                <a:sym typeface="Helvetica Neue"/>
              </a:rPr>
              <a:t>explaining pedagogical gaps and differences in outcomes </a:t>
            </a:r>
            <a:r>
              <a:rPr lang="en-GB" sz="2000" dirty="0">
                <a:solidFill>
                  <a:srgbClr val="535353"/>
                </a:solidFill>
                <a:latin typeface="+mn-lt"/>
                <a:ea typeface="+mn-ea"/>
                <a:cs typeface="+mn-cs"/>
                <a:sym typeface="Helvetica Neue"/>
              </a:rPr>
              <a:t>(Bloch et al., 2015; </a:t>
            </a:r>
            <a:r>
              <a:rPr lang="en-GB" sz="2000" dirty="0" err="1">
                <a:solidFill>
                  <a:srgbClr val="535353"/>
                </a:solidFill>
                <a:latin typeface="+mn-lt"/>
                <a:ea typeface="+mn-ea"/>
                <a:cs typeface="+mn-cs"/>
                <a:sym typeface="Helvetica Neue"/>
              </a:rPr>
              <a:t>Bourgonje</a:t>
            </a:r>
            <a:r>
              <a:rPr lang="en-GB" sz="2000" dirty="0">
                <a:solidFill>
                  <a:srgbClr val="535353"/>
                </a:solidFill>
                <a:latin typeface="+mn-lt"/>
                <a:ea typeface="+mn-ea"/>
                <a:cs typeface="+mn-cs"/>
                <a:sym typeface="Helvetica Neue"/>
              </a:rPr>
              <a:t>, 2010; </a:t>
            </a:r>
            <a:r>
              <a:rPr lang="en-GB" sz="2000" dirty="0" err="1">
                <a:solidFill>
                  <a:srgbClr val="535353"/>
                </a:solidFill>
                <a:latin typeface="+mn-lt"/>
                <a:ea typeface="+mn-ea"/>
                <a:cs typeface="+mn-cs"/>
                <a:sym typeface="Helvetica Neue"/>
              </a:rPr>
              <a:t>Crul</a:t>
            </a:r>
            <a:r>
              <a:rPr lang="en-GB" sz="2000" dirty="0">
                <a:solidFill>
                  <a:srgbClr val="535353"/>
                </a:solidFill>
                <a:latin typeface="+mn-lt"/>
                <a:ea typeface="+mn-ea"/>
                <a:cs typeface="+mn-cs"/>
                <a:sym typeface="Helvetica Neue"/>
              </a:rPr>
              <a:t>, et al., 2017; </a:t>
            </a:r>
            <a:r>
              <a:rPr lang="en-GB" sz="2000" dirty="0" err="1">
                <a:solidFill>
                  <a:srgbClr val="535353"/>
                </a:solidFill>
                <a:latin typeface="+mn-lt"/>
                <a:ea typeface="+mn-ea"/>
                <a:cs typeface="+mn-cs"/>
                <a:sym typeface="Helvetica Neue"/>
              </a:rPr>
              <a:t>McBrien</a:t>
            </a:r>
            <a:r>
              <a:rPr lang="en-GB" sz="2000" dirty="0">
                <a:solidFill>
                  <a:srgbClr val="535353"/>
                </a:solidFill>
                <a:latin typeface="+mn-lt"/>
                <a:ea typeface="+mn-ea"/>
                <a:cs typeface="+mn-cs"/>
                <a:sym typeface="Helvetica Neue"/>
              </a:rPr>
              <a:t> 2005) </a:t>
            </a:r>
          </a:p>
          <a:p>
            <a:pPr defTabSz="457200">
              <a:lnSpc>
                <a:spcPts val="3000"/>
              </a:lnSpc>
              <a:spcBef>
                <a:spcPts val="0"/>
              </a:spcBef>
              <a:buClr>
                <a:srgbClr val="A7A7A7"/>
              </a:buClr>
              <a:buSzPct val="100000"/>
              <a:defRPr sz="2000">
                <a:solidFill>
                  <a:srgbClr val="000000"/>
                </a:solidFill>
                <a:latin typeface="+mn-lt"/>
                <a:ea typeface="+mn-ea"/>
                <a:cs typeface="+mn-cs"/>
                <a:sym typeface="Helvetica Neue"/>
              </a:defRPr>
            </a:pPr>
            <a:r>
              <a:rPr lang="en-GB" sz="2000" b="1" dirty="0">
                <a:solidFill>
                  <a:srgbClr val="535353"/>
                </a:solidFill>
                <a:latin typeface="+mn-lt"/>
                <a:ea typeface="+mn-ea"/>
                <a:cs typeface="+mn-cs"/>
                <a:sym typeface="Helvetica Neue"/>
              </a:rPr>
              <a:t>Higher levels of post-traumatic stress disorder and major depressive disorder </a:t>
            </a:r>
            <a:r>
              <a:rPr lang="en-GB" sz="2000" dirty="0">
                <a:solidFill>
                  <a:srgbClr val="535353"/>
                </a:solidFill>
                <a:latin typeface="+mn-lt"/>
                <a:ea typeface="+mn-ea"/>
                <a:cs typeface="+mn-cs"/>
                <a:sym typeface="Helvetica Neue"/>
              </a:rPr>
              <a:t>(e.g. Bronstein and Montgomery, 2011)</a:t>
            </a:r>
          </a:p>
          <a:p>
            <a:pPr defTabSz="457200">
              <a:lnSpc>
                <a:spcPts val="3000"/>
              </a:lnSpc>
              <a:spcBef>
                <a:spcPts val="0"/>
              </a:spcBef>
              <a:buClr>
                <a:srgbClr val="A7A7A7"/>
              </a:buClr>
              <a:buSzPct val="100000"/>
              <a:defRPr sz="2000">
                <a:solidFill>
                  <a:srgbClr val="000000"/>
                </a:solidFill>
                <a:latin typeface="+mn-lt"/>
                <a:ea typeface="+mn-ea"/>
                <a:cs typeface="+mn-cs"/>
                <a:sym typeface="Helvetica Neue"/>
              </a:defRPr>
            </a:pPr>
            <a:r>
              <a:rPr lang="en-GB" sz="2000" b="1" dirty="0">
                <a:solidFill>
                  <a:srgbClr val="535353"/>
                </a:solidFill>
                <a:latin typeface="+mn-lt"/>
                <a:ea typeface="+mn-ea"/>
                <a:cs typeface="+mn-cs"/>
                <a:sym typeface="Helvetica Neue"/>
              </a:rPr>
              <a:t>Documented resilience</a:t>
            </a:r>
          </a:p>
          <a:p>
            <a:pPr marL="0" indent="0" defTabSz="457200">
              <a:lnSpc>
                <a:spcPts val="3900"/>
              </a:lnSpc>
              <a:spcBef>
                <a:spcPts val="0"/>
              </a:spcBef>
              <a:buSzTx/>
              <a:buFontTx/>
              <a:buNone/>
              <a:defRPr sz="2000" b="1">
                <a:solidFill>
                  <a:srgbClr val="000000"/>
                </a:solidFill>
                <a:latin typeface="+mn-lt"/>
                <a:ea typeface="+mn-ea"/>
                <a:cs typeface="+mn-cs"/>
                <a:sym typeface="Helvetica Neue"/>
              </a:defRPr>
            </a:pPr>
            <a:r>
              <a:rPr lang="en-GB" sz="2000" b="1" dirty="0">
                <a:solidFill>
                  <a:srgbClr val="000000"/>
                </a:solidFill>
                <a:latin typeface="+mn-lt"/>
                <a:ea typeface="+mn-ea"/>
                <a:cs typeface="+mn-cs"/>
                <a:sym typeface="Helvetica Neue"/>
              </a:rPr>
              <a:t>But… little is known… </a:t>
            </a:r>
          </a:p>
        </p:txBody>
      </p:sp>
      <p:sp>
        <p:nvSpPr>
          <p:cNvPr id="9" name="Shape 147"/>
          <p:cNvSpPr>
            <a:spLocks noGrp="1"/>
          </p:cNvSpPr>
          <p:nvPr>
            <p:ph type="sldNum" sz="quarter" idx="4294967295"/>
          </p:nvPr>
        </p:nvSpPr>
        <p:spPr>
          <a:xfrm>
            <a:off x="12367057" y="9211512"/>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33</a:t>
            </a:fld>
            <a:endParaRPr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title"/>
          </p:nvPr>
        </p:nvSpPr>
        <p:spPr>
          <a:prstGeom prst="rect">
            <a:avLst/>
          </a:prstGeom>
        </p:spPr>
        <p:txBody>
          <a:bodyPr/>
          <a:lstStyle/>
          <a:p>
            <a:r>
              <a:t>Exploratory meta-analysis 2: forest plot of studies with more than one measure</a:t>
            </a:r>
          </a:p>
        </p:txBody>
      </p:sp>
      <p:pic>
        <p:nvPicPr>
          <p:cNvPr id="216" name="pasted-image.pdf"/>
          <p:cNvPicPr>
            <a:picLocks noChangeAspect="1"/>
          </p:cNvPicPr>
          <p:nvPr/>
        </p:nvPicPr>
        <p:blipFill>
          <a:blip r:embed="rId2"/>
          <a:stretch>
            <a:fillRect/>
          </a:stretch>
        </p:blipFill>
        <p:spPr>
          <a:xfrm>
            <a:off x="1498371" y="3137815"/>
            <a:ext cx="9156701" cy="6883401"/>
          </a:xfrm>
          <a:prstGeom prst="rect">
            <a:avLst/>
          </a:prstGeom>
          <a:ln w="12700">
            <a:miter lim="400000"/>
          </a:ln>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focus on education?</a:t>
            </a:r>
          </a:p>
        </p:txBody>
      </p:sp>
      <p:sp>
        <p:nvSpPr>
          <p:cNvPr id="3" name="Text Placeholder 2"/>
          <p:cNvSpPr>
            <a:spLocks noGrp="1"/>
          </p:cNvSpPr>
          <p:nvPr>
            <p:ph type="body" idx="1"/>
          </p:nvPr>
        </p:nvSpPr>
        <p:spPr/>
        <p:txBody>
          <a:bodyPr/>
          <a:lstStyle/>
          <a:p>
            <a:pPr defTabSz="457200">
              <a:lnSpc>
                <a:spcPts val="3000"/>
              </a:lnSpc>
              <a:spcBef>
                <a:spcPts val="0"/>
              </a:spcBef>
              <a:buClr>
                <a:srgbClr val="A7A7A7"/>
              </a:buClr>
              <a:buSzPct val="100000"/>
              <a:defRPr sz="2000">
                <a:solidFill>
                  <a:srgbClr val="000000"/>
                </a:solidFill>
                <a:latin typeface="+mn-lt"/>
                <a:ea typeface="+mn-ea"/>
                <a:cs typeface="+mn-cs"/>
                <a:sym typeface="Helvetica Neue"/>
              </a:defRPr>
            </a:pPr>
            <a:r>
              <a:rPr lang="en-GB" b="1" dirty="0">
                <a:solidFill>
                  <a:srgbClr val="535353"/>
                </a:solidFill>
                <a:sym typeface="Helvetica Neue"/>
              </a:rPr>
              <a:t>Schools play a key role </a:t>
            </a:r>
            <a:r>
              <a:rPr lang="en-GB" dirty="0">
                <a:solidFill>
                  <a:srgbClr val="535353"/>
                </a:solidFill>
                <a:sym typeface="Helvetica Neue"/>
              </a:rPr>
              <a:t>in “children’s development, from peer relationships and social interactions to academic attainment and cognitive progress, emotional control and behavioural expectations, and physical and moral development ... [which] are reciprocally affected by mental health” (</a:t>
            </a:r>
            <a:r>
              <a:rPr lang="en-GB" dirty="0" err="1">
                <a:solidFill>
                  <a:srgbClr val="535353"/>
                </a:solidFill>
                <a:sym typeface="Helvetica Neue"/>
              </a:rPr>
              <a:t>Fazel</a:t>
            </a:r>
            <a:r>
              <a:rPr lang="en-GB" dirty="0">
                <a:solidFill>
                  <a:srgbClr val="535353"/>
                </a:solidFill>
                <a:sym typeface="Helvetica Neue"/>
              </a:rPr>
              <a:t>, </a:t>
            </a:r>
            <a:r>
              <a:rPr lang="en-GB" dirty="0" err="1">
                <a:solidFill>
                  <a:srgbClr val="535353"/>
                </a:solidFill>
                <a:sym typeface="Helvetica Neue"/>
              </a:rPr>
              <a:t>Hoagwood</a:t>
            </a:r>
            <a:r>
              <a:rPr lang="en-GB" dirty="0">
                <a:solidFill>
                  <a:srgbClr val="535353"/>
                </a:solidFill>
                <a:sym typeface="Helvetica Neue"/>
              </a:rPr>
              <a:t>, Stephan, &amp; Ford, 2014: 377)</a:t>
            </a:r>
            <a:r>
              <a:rPr lang="en-GB" dirty="0">
                <a:solidFill>
                  <a:srgbClr val="000000"/>
                </a:solidFill>
                <a:sym typeface="Helvetica Neue"/>
              </a:rPr>
              <a:t> </a:t>
            </a:r>
          </a:p>
          <a:p>
            <a:endParaRPr lang="en-US" dirty="0"/>
          </a:p>
        </p:txBody>
      </p:sp>
    </p:spTree>
    <p:extLst>
      <p:ext uri="{BB962C8B-B14F-4D97-AF65-F5344CB8AC3E}">
        <p14:creationId xmlns:p14="http://schemas.microsoft.com/office/powerpoint/2010/main" val="149685016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title"/>
          </p:nvPr>
        </p:nvSpPr>
        <p:spPr>
          <a:prstGeom prst="rect">
            <a:avLst/>
          </a:prstGeom>
        </p:spPr>
        <p:txBody>
          <a:bodyPr/>
          <a:lstStyle/>
          <a:p>
            <a:r>
              <a:t>Context</a:t>
            </a:r>
          </a:p>
        </p:txBody>
      </p:sp>
      <p:sp>
        <p:nvSpPr>
          <p:cNvPr id="142" name="Shape 142"/>
          <p:cNvSpPr>
            <a:spLocks noGrp="1"/>
          </p:cNvSpPr>
          <p:nvPr>
            <p:ph type="body" idx="1"/>
          </p:nvPr>
        </p:nvSpPr>
        <p:spPr>
          <a:xfrm>
            <a:off x="571499" y="2222499"/>
            <a:ext cx="11795558" cy="6667501"/>
          </a:xfrm>
          <a:prstGeom prst="rect">
            <a:avLst/>
          </a:prstGeom>
        </p:spPr>
        <p:txBody>
          <a:bodyPr>
            <a:normAutofit lnSpcReduction="10000"/>
          </a:bodyPr>
          <a:lstStyle/>
          <a:p>
            <a:pPr marL="0" indent="0" defTabSz="449833">
              <a:spcBef>
                <a:spcPts val="2300"/>
              </a:spcBef>
              <a:buSzTx/>
              <a:buFontTx/>
              <a:buNone/>
              <a:defRPr sz="2400" b="1"/>
            </a:pPr>
            <a:r>
              <a:rPr lang="en-GB" dirty="0"/>
              <a:t>A note on terminology</a:t>
            </a:r>
            <a:endParaRPr dirty="0"/>
          </a:p>
          <a:p>
            <a:pPr marL="228599" indent="-228599" defTabSz="449833">
              <a:spcBef>
                <a:spcPts val="2300"/>
              </a:spcBef>
              <a:buSzPct val="100000"/>
              <a:buFontTx/>
              <a:defRPr sz="2400"/>
            </a:pPr>
            <a:r>
              <a:rPr lang="en-GB" dirty="0"/>
              <a:t>United Kingdom terminology - </a:t>
            </a:r>
            <a:r>
              <a:rPr dirty="0"/>
              <a:t>An </a:t>
            </a:r>
            <a:r>
              <a:rPr b="1" dirty="0"/>
              <a:t>Unaccompanied Asylum-Seeking Child (UASC) </a:t>
            </a:r>
            <a:r>
              <a:rPr dirty="0"/>
              <a:t>is a person under 18, or who, in the absence of documentary evidence establishing age, appears to be under that age, is applying for asylum on his or her own right and has no relative or guardian in the country of asylum </a:t>
            </a:r>
            <a:endParaRPr lang="en-GB" dirty="0"/>
          </a:p>
          <a:p>
            <a:pPr marL="228599" indent="-228599" defTabSz="449833">
              <a:spcBef>
                <a:spcPts val="2300"/>
              </a:spcBef>
              <a:buSzPct val="100000"/>
              <a:buFontTx/>
              <a:defRPr sz="2400"/>
            </a:pPr>
            <a:r>
              <a:rPr b="1" dirty="0"/>
              <a:t>Separated children </a:t>
            </a:r>
            <a:r>
              <a:rPr dirty="0"/>
              <a:t>are those separated from both parents, or from their previous legal or customary primary care-giver, but not necessarily from other relatives </a:t>
            </a:r>
            <a:r>
              <a:rPr lang="en-GB" dirty="0"/>
              <a:t>(Child Protection Working Group, 2004: 13)</a:t>
            </a:r>
          </a:p>
          <a:p>
            <a:pPr marL="228599" indent="-228599" defTabSz="449833">
              <a:spcBef>
                <a:spcPts val="2300"/>
              </a:spcBef>
              <a:buSzPct val="100000"/>
              <a:buFontTx/>
              <a:buChar char="•"/>
              <a:defRPr sz="2400"/>
            </a:pPr>
            <a:r>
              <a:rPr lang="en-GB" b="1" dirty="0"/>
              <a:t>Refugee </a:t>
            </a:r>
            <a:r>
              <a:rPr lang="en-GB" dirty="0"/>
              <a:t>(1951 Convention and 1967 Protocol) </a:t>
            </a:r>
          </a:p>
          <a:p>
            <a:pPr marL="228599" indent="-228599" defTabSz="449833">
              <a:spcBef>
                <a:spcPts val="2300"/>
              </a:spcBef>
              <a:buSzPct val="100000"/>
              <a:buFontTx/>
              <a:buChar char="•"/>
              <a:defRPr sz="2400"/>
            </a:pPr>
            <a:r>
              <a:rPr lang="en-GB" dirty="0"/>
              <a:t>Based on commonality of experiences and needs often consider:</a:t>
            </a:r>
          </a:p>
          <a:p>
            <a:pPr marL="558799" lvl="1" indent="-228599" defTabSz="449833">
              <a:spcBef>
                <a:spcPts val="2300"/>
              </a:spcBef>
              <a:buSzPct val="100000"/>
              <a:buFontTx/>
              <a:defRPr sz="2400"/>
            </a:pPr>
            <a:r>
              <a:rPr lang="en-GB" dirty="0"/>
              <a:t>Refugee, asylum-seeking, and forced migrant minors together </a:t>
            </a:r>
          </a:p>
          <a:p>
            <a:pPr marL="558799" lvl="1" indent="-228599" defTabSz="449833">
              <a:spcBef>
                <a:spcPts val="2300"/>
              </a:spcBef>
              <a:buSzPct val="100000"/>
              <a:buFontTx/>
              <a:defRPr sz="2400"/>
            </a:pPr>
            <a:r>
              <a:rPr lang="en-GB" dirty="0"/>
              <a:t>Unaccompanied, separated, and accompanied minors together</a:t>
            </a:r>
          </a:p>
          <a:p>
            <a:pPr marL="228599" indent="-228599" defTabSz="449833">
              <a:spcBef>
                <a:spcPts val="2300"/>
              </a:spcBef>
              <a:buSzPct val="100000"/>
              <a:buFontTx/>
              <a:defRPr sz="2400"/>
            </a:pPr>
            <a:r>
              <a:rPr lang="en-GB" dirty="0" err="1"/>
              <a:t>Problematised</a:t>
            </a:r>
            <a:r>
              <a:rPr lang="en-GB" dirty="0"/>
              <a:t> issues of labels, age, and agency</a:t>
            </a:r>
            <a:endParaRPr dirty="0"/>
          </a:p>
        </p:txBody>
      </p:sp>
      <p:sp>
        <p:nvSpPr>
          <p:cNvPr id="5"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4</a:t>
            </a:fld>
            <a:endParaRPr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p>
            <a:r>
              <a:rPr dirty="0"/>
              <a:t>European context - Eurostat (201</a:t>
            </a:r>
            <a:r>
              <a:rPr lang="en-GB" dirty="0"/>
              <a:t>8</a:t>
            </a:r>
            <a:r>
              <a:rPr dirty="0"/>
              <a:t>)</a:t>
            </a:r>
          </a:p>
        </p:txBody>
      </p:sp>
      <p:sp>
        <p:nvSpPr>
          <p:cNvPr id="147"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5</a:t>
            </a:fld>
            <a:endParaRPr dirty="0"/>
          </a:p>
        </p:txBody>
      </p:sp>
      <p:pic>
        <p:nvPicPr>
          <p:cNvPr id="6" name="Picture 5"/>
          <p:cNvPicPr>
            <a:picLocks noChangeAspect="1"/>
          </p:cNvPicPr>
          <p:nvPr/>
        </p:nvPicPr>
        <p:blipFill>
          <a:blip r:embed="rId3"/>
          <a:stretch>
            <a:fillRect/>
          </a:stretch>
        </p:blipFill>
        <p:spPr>
          <a:xfrm>
            <a:off x="571500" y="2167668"/>
            <a:ext cx="12008715" cy="6949475"/>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Kingdom context – data from Home Office (2019) </a:t>
            </a:r>
          </a:p>
        </p:txBody>
      </p:sp>
      <p:graphicFrame>
        <p:nvGraphicFramePr>
          <p:cNvPr id="4" name="Chart 3"/>
          <p:cNvGraphicFramePr>
            <a:graphicFrameLocks/>
          </p:cNvGraphicFramePr>
          <p:nvPr>
            <p:extLst>
              <p:ext uri="{D42A27DB-BD31-4B8C-83A1-F6EECF244321}">
                <p14:modId xmlns:p14="http://schemas.microsoft.com/office/powerpoint/2010/main" val="3302659003"/>
              </p:ext>
            </p:extLst>
          </p:nvPr>
        </p:nvGraphicFramePr>
        <p:xfrm>
          <a:off x="821174" y="2407720"/>
          <a:ext cx="11109988" cy="6549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53690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330200"/>
            <a:ext cx="12579515" cy="1397000"/>
          </a:xfrm>
        </p:spPr>
        <p:txBody>
          <a:bodyPr/>
          <a:lstStyle/>
          <a:p>
            <a:r>
              <a:rPr lang="en-US" dirty="0"/>
              <a:t>How many UASC are in care in England? (</a:t>
            </a:r>
            <a:r>
              <a:rPr lang="en-US" dirty="0" err="1"/>
              <a:t>DfE</a:t>
            </a:r>
            <a:r>
              <a:rPr lang="en-US" dirty="0"/>
              <a:t>, 2019)</a:t>
            </a:r>
          </a:p>
        </p:txBody>
      </p:sp>
      <p:pic>
        <p:nvPicPr>
          <p:cNvPr id="3" name="Picture 2"/>
          <p:cNvPicPr>
            <a:picLocks noChangeAspect="1"/>
          </p:cNvPicPr>
          <p:nvPr/>
        </p:nvPicPr>
        <p:blipFill>
          <a:blip r:embed="rId2"/>
          <a:stretch>
            <a:fillRect/>
          </a:stretch>
        </p:blipFill>
        <p:spPr>
          <a:xfrm>
            <a:off x="1514080" y="3026810"/>
            <a:ext cx="9034406" cy="6485450"/>
          </a:xfrm>
          <a:prstGeom prst="rect">
            <a:avLst/>
          </a:prstGeom>
        </p:spPr>
      </p:pic>
      <p:sp>
        <p:nvSpPr>
          <p:cNvPr id="5" name="Rectangle 3"/>
          <p:cNvSpPr txBox="1">
            <a:spLocks noRot="1" noChangeArrowheads="1"/>
          </p:cNvSpPr>
          <p:nvPr/>
        </p:nvSpPr>
        <p:spPr bwMode="auto">
          <a:xfrm>
            <a:off x="755576" y="2351547"/>
            <a:ext cx="4359910" cy="4879874"/>
          </a:xfrm>
          <a:prstGeom prst="rect">
            <a:avLst/>
          </a:prstGeom>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rmAutofit/>
          </a:bodyPr>
          <a:lst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Helvetica Neue Light"/>
                <a:ea typeface="Helvetica Neue Light"/>
                <a:cs typeface="Helvetica Neue Light"/>
                <a:sym typeface="Helvetica Neue Light"/>
              </a:defRPr>
            </a:lvl9pPr>
          </a:lstStyle>
          <a:p>
            <a:pPr marL="609600" indent="-609600">
              <a:lnSpc>
                <a:spcPct val="90000"/>
              </a:lnSpc>
              <a:buFont typeface="Wingdings" charset="0"/>
              <a:buNone/>
            </a:pPr>
            <a:r>
              <a:rPr lang="en-US" b="1" kern="1200">
                <a:solidFill>
                  <a:srgbClr val="FF0000"/>
                </a:solidFill>
                <a:latin typeface="+mj-lt"/>
                <a:cs typeface="+mj-cs"/>
              </a:rPr>
              <a:t>4,480 (2018)</a:t>
            </a:r>
            <a:endParaRPr lang="en-US" b="1" kern="1200" dirty="0">
              <a:solidFill>
                <a:srgbClr val="FF0000"/>
              </a:solidFill>
              <a:latin typeface="+mj-lt"/>
              <a:cs typeface="+mj-cs"/>
            </a:endParaRPr>
          </a:p>
        </p:txBody>
      </p:sp>
    </p:spTree>
    <p:extLst>
      <p:ext uri="{BB962C8B-B14F-4D97-AF65-F5344CB8AC3E}">
        <p14:creationId xmlns:p14="http://schemas.microsoft.com/office/powerpoint/2010/main" val="629888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asted-image.png"/>
          <p:cNvPicPr>
            <a:picLocks noGrp="1" noChangeAspect="1"/>
          </p:cNvPicPr>
          <p:nvPr>
            <p:ph type="pic" idx="13"/>
          </p:nvPr>
        </p:nvPicPr>
        <p:blipFill>
          <a:blip r:embed="rId3"/>
          <a:srcRect l="7469" r="7469"/>
          <a:stretch>
            <a:fillRect/>
          </a:stretch>
        </p:blipFill>
        <p:spPr>
          <a:xfrm>
            <a:off x="6837783" y="31126"/>
            <a:ext cx="6148510" cy="9222764"/>
          </a:xfrm>
          <a:prstGeom prst="rect">
            <a:avLst/>
          </a:prstGeom>
        </p:spPr>
      </p:pic>
      <p:sp>
        <p:nvSpPr>
          <p:cNvPr id="152" name="Shape 152"/>
          <p:cNvSpPr>
            <a:spLocks noGrp="1"/>
          </p:cNvSpPr>
          <p:nvPr>
            <p:ph type="title"/>
          </p:nvPr>
        </p:nvSpPr>
        <p:spPr>
          <a:xfrm>
            <a:off x="571499" y="801303"/>
            <a:ext cx="5763639" cy="1137562"/>
          </a:xfrm>
          <a:prstGeom prst="rect">
            <a:avLst/>
          </a:prstGeom>
        </p:spPr>
        <p:txBody>
          <a:bodyPr>
            <a:normAutofit fontScale="90000"/>
          </a:bodyPr>
          <a:lstStyle/>
          <a:p>
            <a:r>
              <a:rPr lang="en-GB" dirty="0"/>
              <a:t>English context for UASC</a:t>
            </a:r>
            <a:endParaRPr dirty="0"/>
          </a:p>
        </p:txBody>
      </p:sp>
      <p:sp>
        <p:nvSpPr>
          <p:cNvPr id="153" name="Shape 153"/>
          <p:cNvSpPr>
            <a:spLocks noGrp="1"/>
          </p:cNvSpPr>
          <p:nvPr>
            <p:ph type="body" sz="half" idx="1"/>
          </p:nvPr>
        </p:nvSpPr>
        <p:spPr>
          <a:prstGeom prst="rect">
            <a:avLst/>
          </a:prstGeom>
        </p:spPr>
        <p:txBody>
          <a:bodyPr/>
          <a:lstStyle/>
          <a:p>
            <a:pPr marL="254254" indent="-254254" defTabSz="449833">
              <a:spcBef>
                <a:spcPts val="2300"/>
              </a:spcBef>
              <a:defRPr sz="2000"/>
            </a:pPr>
            <a:r>
              <a:rPr lang="en-US" dirty="0"/>
              <a:t>Local authorities have responsibility  for them</a:t>
            </a:r>
          </a:p>
          <a:p>
            <a:pPr marL="254254" indent="-254254" defTabSz="449833">
              <a:spcBef>
                <a:spcPts val="2300"/>
              </a:spcBef>
              <a:defRPr sz="2000"/>
            </a:pPr>
            <a:r>
              <a:rPr lang="en-US" dirty="0"/>
              <a:t>Generally around 90% are boys, 75% aged 16 or older</a:t>
            </a:r>
          </a:p>
          <a:p>
            <a:pPr marL="254254" indent="-254254" defTabSz="449833">
              <a:spcBef>
                <a:spcPts val="2300"/>
              </a:spcBef>
              <a:defRPr sz="2000"/>
            </a:pPr>
            <a:r>
              <a:rPr lang="en-US" dirty="0"/>
              <a:t>Accommodation: 16+ generally in semi-independent accommodation and under 16 or vulnerable generally in foster homes</a:t>
            </a:r>
          </a:p>
          <a:p>
            <a:pPr marL="254254" indent="-254254" defTabSz="449833">
              <a:spcBef>
                <a:spcPts val="2300"/>
              </a:spcBef>
              <a:defRPr sz="2000"/>
            </a:pPr>
            <a:r>
              <a:rPr lang="en-US" dirty="0"/>
              <a:t>More likely to be placed out of local authority boundary &amp; in independent fostering agencies</a:t>
            </a:r>
          </a:p>
          <a:p>
            <a:pPr marL="254000" indent="-254000" defTabSz="449833">
              <a:spcBef>
                <a:spcPts val="2300"/>
              </a:spcBef>
              <a:defRPr sz="2000"/>
            </a:pPr>
            <a:r>
              <a:rPr lang="en-US" dirty="0"/>
              <a:t>Afghanistan, Eritrea, &amp; Albania major countries of origin</a:t>
            </a:r>
          </a:p>
        </p:txBody>
      </p:sp>
      <p:sp>
        <p:nvSpPr>
          <p:cNvPr id="154" name="Shape 154"/>
          <p:cNvSpPr/>
          <p:nvPr/>
        </p:nvSpPr>
        <p:spPr>
          <a:xfrm>
            <a:off x="5398321" y="9137516"/>
            <a:ext cx="5758244" cy="39903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2000"/>
            </a:lvl1pPr>
          </a:lstStyle>
          <a:p>
            <a:r>
              <a:t>Humphries &amp; Sigona, 2016</a:t>
            </a:r>
          </a:p>
        </p:txBody>
      </p:sp>
      <p:sp>
        <p:nvSpPr>
          <p:cNvPr id="8" name="Shape 147"/>
          <p:cNvSpPr>
            <a:spLocks noGrp="1"/>
          </p:cNvSpPr>
          <p:nvPr>
            <p:ph type="sldNum" sz="quarter" idx="4294967295"/>
          </p:nvPr>
        </p:nvSpPr>
        <p:spPr>
          <a:xfrm>
            <a:off x="12367057" y="9194800"/>
            <a:ext cx="213158" cy="299822"/>
          </a:xfrm>
          <a:prstGeom prst="rect">
            <a:avLst/>
          </a:prstGeom>
          <a:extLst>
            <a:ext uri="{C572A759-6A51-4108-AA02-DFA0A04FC94B}">
              <ma14:wrappingTextBoxFlag xmlns="" xmlns:ma14="http://schemas.microsoft.com/office/mac/drawingml/2011/main" val="1"/>
            </a:ext>
          </a:extLst>
        </p:spPr>
        <p:txBody>
          <a:bodyPr/>
          <a:lstStyle>
            <a:lvl1pPr algn="l"/>
          </a:lstStyle>
          <a:p>
            <a:fld id="{86CB4B4D-7CA3-9044-876B-883B54F8677D}" type="slidenum">
              <a:rPr smtClean="0"/>
              <a:t>8</a:t>
            </a:fld>
            <a:endParaRPr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English policy and practice context</a:t>
            </a:r>
          </a:p>
        </p:txBody>
      </p:sp>
      <p:sp>
        <p:nvSpPr>
          <p:cNvPr id="6" name="Text Placeholder 5"/>
          <p:cNvSpPr>
            <a:spLocks noGrp="1"/>
          </p:cNvSpPr>
          <p:nvPr>
            <p:ph type="body" idx="1"/>
          </p:nvPr>
        </p:nvSpPr>
        <p:spPr/>
        <p:txBody>
          <a:bodyPr/>
          <a:lstStyle/>
          <a:p>
            <a:r>
              <a:rPr lang="en-US" dirty="0"/>
              <a:t>Implemented National Transfer Scheme (new guidance operational from March 2018, interim guidance in 2016)</a:t>
            </a:r>
          </a:p>
          <a:p>
            <a:pPr lvl="1"/>
            <a:r>
              <a:rPr lang="en-US" dirty="0"/>
              <a:t>Any local authority authority with a UASC population above 0.07% of its child population can request transfer of UASC</a:t>
            </a:r>
          </a:p>
          <a:p>
            <a:r>
              <a:rPr lang="en-US" dirty="0"/>
              <a:t>Initial appointments:</a:t>
            </a:r>
          </a:p>
          <a:p>
            <a:pPr lvl="1"/>
            <a:r>
              <a:rPr lang="en-US" dirty="0"/>
              <a:t>Health, dental, social services, Home Office (legal)</a:t>
            </a:r>
          </a:p>
          <a:p>
            <a:endParaRPr lang="en-US" dirty="0"/>
          </a:p>
        </p:txBody>
      </p:sp>
    </p:spTree>
    <p:extLst>
      <p:ext uri="{BB962C8B-B14F-4D97-AF65-F5344CB8AC3E}">
        <p14:creationId xmlns:p14="http://schemas.microsoft.com/office/powerpoint/2010/main" val="2561452842"/>
      </p:ext>
    </p:extLst>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a:ea typeface="Helvetica"/>
        <a:cs typeface="Helvetica"/>
      </a:majorFont>
      <a:minorFont>
        <a:latin typeface="Helvetica Neue"/>
        <a:ea typeface="Helvetica Neue"/>
        <a:cs typeface="Helvetica Neue"/>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A7A7A7"/>
      </a:dk2>
      <a:lt2>
        <a:srgbClr val="535353"/>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a:ea typeface="Helvetica"/>
        <a:cs typeface="Helvetica"/>
      </a:majorFont>
      <a:minorFont>
        <a:latin typeface="Helvetica Neue"/>
        <a:ea typeface="Helvetica Neue"/>
        <a:cs typeface="Helvetica Neue"/>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3815</TotalTime>
  <Words>5675</Words>
  <Application>Microsoft Office PowerPoint</Application>
  <PresentationFormat>Personnalisé</PresentationFormat>
  <Paragraphs>551</Paragraphs>
  <Slides>35</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Georgia</vt:lpstr>
      <vt:lpstr>Helvetica</vt:lpstr>
      <vt:lpstr>Helvetica Neue</vt:lpstr>
      <vt:lpstr>Helvetica Neue Light</vt:lpstr>
      <vt:lpstr>Helvetica Neue Medium</vt:lpstr>
      <vt:lpstr>Times New Roman</vt:lpstr>
      <vt:lpstr>Wingdings</vt:lpstr>
      <vt:lpstr>ModernPortfolio</vt:lpstr>
      <vt:lpstr>Unaccompanied minors in the UK and  research on their accommodation, education, and wellbeing in England and high-income countries</vt:lpstr>
      <vt:lpstr>Introduction</vt:lpstr>
      <vt:lpstr>Outline</vt:lpstr>
      <vt:lpstr>Context</vt:lpstr>
      <vt:lpstr>European context - Eurostat (2018)</vt:lpstr>
      <vt:lpstr>United Kingdom context – data from Home Office (2019) </vt:lpstr>
      <vt:lpstr>How many UASC are in care in England? (DfE, 2019)</vt:lpstr>
      <vt:lpstr>English context for UASC</vt:lpstr>
      <vt:lpstr>English policy and practice context</vt:lpstr>
      <vt:lpstr>Messages from research on accommodation and matching to foster carers</vt:lpstr>
      <vt:lpstr>Settling into foster care</vt:lpstr>
      <vt:lpstr>English policy and practice for education</vt:lpstr>
      <vt:lpstr>What does the data tell us about UASC education?</vt:lpstr>
      <vt:lpstr>Mental health and wellbeing</vt:lpstr>
      <vt:lpstr>Becoming adult (Chase, Meloni, Sigona, et al) </vt:lpstr>
      <vt:lpstr>What is ‘care’ for unaccompanied minors?</vt:lpstr>
      <vt:lpstr>Findings: Impact of placement types Dr Aoife O’Higgins, Dr Ellie Ott, &amp; Dr Michael Shea</vt:lpstr>
      <vt:lpstr>Included studies with mental health outcomes </vt:lpstr>
      <vt:lpstr>Exploratory meta-analysis</vt:lpstr>
      <vt:lpstr>Included studies with educational outcomes</vt:lpstr>
      <vt:lpstr>Findings: Associations between educational provision and outcomes for refugee children</vt:lpstr>
      <vt:lpstr>Findings</vt:lpstr>
      <vt:lpstr>Promulgation of two theories</vt:lpstr>
      <vt:lpstr>Concluding thoughts</vt:lpstr>
      <vt:lpstr>Works cited</vt:lpstr>
      <vt:lpstr>Présentation PowerPoint</vt:lpstr>
      <vt:lpstr>Extra slides</vt:lpstr>
      <vt:lpstr>English laws for duty of care</vt:lpstr>
      <vt:lpstr>Mapping common themes</vt:lpstr>
      <vt:lpstr>Présentation PowerPoint</vt:lpstr>
      <vt:lpstr>Findings: Care and educational pathways    by Aoife O’Higgins</vt:lpstr>
      <vt:lpstr>Présentation PowerPoint</vt:lpstr>
      <vt:lpstr>Présentation PowerPoint</vt:lpstr>
      <vt:lpstr>Exploratory meta-analysis 2: forest plot of studies with more than one measure</vt:lpstr>
      <vt:lpstr>Why focus on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Education of Unaccompanied Asylum-Seeking Children in Care</dc:title>
  <dc:creator>Coralie Aranda</dc:creator>
  <cp:lastModifiedBy>Coralie Aranda</cp:lastModifiedBy>
  <cp:revision>43</cp:revision>
  <dcterms:modified xsi:type="dcterms:W3CDTF">2019-07-01T10:29:27Z</dcterms:modified>
</cp:coreProperties>
</file>