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6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5" r:id="rId17"/>
  </p:sldIdLst>
  <p:sldSz cx="9144000" cy="6858000" type="screen4x3"/>
  <p:notesSz cx="6808788" cy="99409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556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29" autoAdjust="0"/>
  </p:normalViewPr>
  <p:slideViewPr>
    <p:cSldViewPr>
      <p:cViewPr varScale="1">
        <p:scale>
          <a:sx n="114" d="100"/>
          <a:sy n="114" d="100"/>
        </p:scale>
        <p:origin x="12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4022" y="6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\OneDrive%20-%20KORA\Projekter\Uledsagede%20flygtningeb&#248;rn\Statisti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\OneDrive%20-%20KORA\Projekter\Uledsagede%20flygtningeb&#248;rn\Statisti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\OneDrive%20-%20KORA\Projekter\Uledsagede%20flygtningeb&#248;rn\Statisti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5263079930689"/>
          <c:y val="3.3842778853351449E-2"/>
          <c:w val="0.85972927959271583"/>
          <c:h val="0.887648640132881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'Ark1'!$B$2:$B$22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'Ark1'!$O$2:$O$22</c:f>
              <c:numCache>
                <c:formatCode>General</c:formatCode>
                <c:ptCount val="21"/>
                <c:pt idx="0">
                  <c:v>120</c:v>
                </c:pt>
                <c:pt idx="1">
                  <c:v>219</c:v>
                </c:pt>
                <c:pt idx="2">
                  <c:v>239</c:v>
                </c:pt>
                <c:pt idx="3">
                  <c:v>137</c:v>
                </c:pt>
                <c:pt idx="4">
                  <c:v>159</c:v>
                </c:pt>
                <c:pt idx="5">
                  <c:v>128</c:v>
                </c:pt>
                <c:pt idx="6">
                  <c:v>109</c:v>
                </c:pt>
                <c:pt idx="7">
                  <c:v>107</c:v>
                </c:pt>
                <c:pt idx="8">
                  <c:v>93</c:v>
                </c:pt>
                <c:pt idx="9">
                  <c:v>302</c:v>
                </c:pt>
                <c:pt idx="10">
                  <c:v>529</c:v>
                </c:pt>
                <c:pt idx="11">
                  <c:v>432</c:v>
                </c:pt>
                <c:pt idx="12">
                  <c:v>282</c:v>
                </c:pt>
                <c:pt idx="13">
                  <c:v>355</c:v>
                </c:pt>
                <c:pt idx="14">
                  <c:v>354</c:v>
                </c:pt>
                <c:pt idx="15">
                  <c:v>818</c:v>
                </c:pt>
                <c:pt idx="16">
                  <c:v>2144</c:v>
                </c:pt>
                <c:pt idx="17">
                  <c:v>1184</c:v>
                </c:pt>
                <c:pt idx="18">
                  <c:v>462</c:v>
                </c:pt>
                <c:pt idx="19">
                  <c:v>243</c:v>
                </c:pt>
                <c:pt idx="2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4-4709-9A3F-C92AF6878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295088"/>
        <c:axId val="442297056"/>
      </c:barChart>
      <c:catAx>
        <c:axId val="44229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2297056"/>
        <c:crosses val="autoZero"/>
        <c:auto val="1"/>
        <c:lblAlgn val="ctr"/>
        <c:lblOffset val="100"/>
        <c:tickLblSkip val="2"/>
        <c:noMultiLvlLbl val="0"/>
      </c:catAx>
      <c:valAx>
        <c:axId val="44229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Persons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in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2295088"/>
        <c:crosses val="autoZero"/>
        <c:crossBetween val="between"/>
        <c:majorUnit val="500"/>
        <c:min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>
          <a:solidFill>
            <a:schemeClr val="tx1">
              <a:lumMod val="5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'Ark1'!$B$25</c:f>
              <c:strCache>
                <c:ptCount val="1"/>
                <c:pt idx="0">
                  <c:v>Number of registered unacompanied minors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'Ark1'!$C$24:$CC$24</c:f>
              <c:strCache>
                <c:ptCount val="79"/>
                <c:pt idx="0">
                  <c:v>January 2013</c:v>
                </c:pt>
                <c:pt idx="6">
                  <c:v>July</c:v>
                </c:pt>
                <c:pt idx="12">
                  <c:v>January 2014</c:v>
                </c:pt>
                <c:pt idx="18">
                  <c:v>July</c:v>
                </c:pt>
                <c:pt idx="24">
                  <c:v>January 2015</c:v>
                </c:pt>
                <c:pt idx="30">
                  <c:v>July</c:v>
                </c:pt>
                <c:pt idx="36">
                  <c:v>January 2016</c:v>
                </c:pt>
                <c:pt idx="42">
                  <c:v>July</c:v>
                </c:pt>
                <c:pt idx="48">
                  <c:v>January 2017</c:v>
                </c:pt>
                <c:pt idx="54">
                  <c:v>July</c:v>
                </c:pt>
                <c:pt idx="60">
                  <c:v>January 2018</c:v>
                </c:pt>
                <c:pt idx="66">
                  <c:v>July</c:v>
                </c:pt>
                <c:pt idx="72">
                  <c:v>January 2019</c:v>
                </c:pt>
                <c:pt idx="78">
                  <c:v>July</c:v>
                </c:pt>
              </c:strCache>
            </c:strRef>
          </c:cat>
          <c:val>
            <c:numRef>
              <c:f>'Ark1'!$C$25:$CC$25</c:f>
              <c:numCache>
                <c:formatCode>General</c:formatCode>
                <c:ptCount val="79"/>
                <c:pt idx="0">
                  <c:v>19</c:v>
                </c:pt>
                <c:pt idx="1">
                  <c:v>22</c:v>
                </c:pt>
                <c:pt idx="2">
                  <c:v>12</c:v>
                </c:pt>
                <c:pt idx="3">
                  <c:v>24</c:v>
                </c:pt>
                <c:pt idx="4">
                  <c:v>25</c:v>
                </c:pt>
                <c:pt idx="5">
                  <c:v>29</c:v>
                </c:pt>
                <c:pt idx="6">
                  <c:v>38</c:v>
                </c:pt>
                <c:pt idx="7">
                  <c:v>38</c:v>
                </c:pt>
                <c:pt idx="8">
                  <c:v>42</c:v>
                </c:pt>
                <c:pt idx="9">
                  <c:v>37</c:v>
                </c:pt>
                <c:pt idx="10">
                  <c:v>34</c:v>
                </c:pt>
                <c:pt idx="11">
                  <c:v>34</c:v>
                </c:pt>
                <c:pt idx="12">
                  <c:v>30</c:v>
                </c:pt>
                <c:pt idx="13">
                  <c:v>25</c:v>
                </c:pt>
                <c:pt idx="14">
                  <c:v>35</c:v>
                </c:pt>
                <c:pt idx="15">
                  <c:v>29</c:v>
                </c:pt>
                <c:pt idx="16">
                  <c:v>33</c:v>
                </c:pt>
                <c:pt idx="17">
                  <c:v>51</c:v>
                </c:pt>
                <c:pt idx="18">
                  <c:v>81</c:v>
                </c:pt>
                <c:pt idx="19">
                  <c:v>113</c:v>
                </c:pt>
                <c:pt idx="20">
                  <c:v>177</c:v>
                </c:pt>
                <c:pt idx="21">
                  <c:v>102</c:v>
                </c:pt>
                <c:pt idx="22">
                  <c:v>73</c:v>
                </c:pt>
                <c:pt idx="23">
                  <c:v>69</c:v>
                </c:pt>
                <c:pt idx="24">
                  <c:v>52</c:v>
                </c:pt>
                <c:pt idx="25">
                  <c:v>46</c:v>
                </c:pt>
                <c:pt idx="26">
                  <c:v>34</c:v>
                </c:pt>
                <c:pt idx="27">
                  <c:v>43</c:v>
                </c:pt>
                <c:pt idx="28">
                  <c:v>80</c:v>
                </c:pt>
                <c:pt idx="29">
                  <c:v>91</c:v>
                </c:pt>
                <c:pt idx="30">
                  <c:v>92</c:v>
                </c:pt>
                <c:pt idx="31">
                  <c:v>154</c:v>
                </c:pt>
                <c:pt idx="32">
                  <c:v>325</c:v>
                </c:pt>
                <c:pt idx="33">
                  <c:v>321</c:v>
                </c:pt>
                <c:pt idx="34">
                  <c:v>511</c:v>
                </c:pt>
                <c:pt idx="35">
                  <c:v>395</c:v>
                </c:pt>
                <c:pt idx="36">
                  <c:v>255</c:v>
                </c:pt>
                <c:pt idx="37">
                  <c:v>132</c:v>
                </c:pt>
                <c:pt idx="38">
                  <c:v>66</c:v>
                </c:pt>
                <c:pt idx="39">
                  <c:v>83</c:v>
                </c:pt>
                <c:pt idx="40">
                  <c:v>103</c:v>
                </c:pt>
                <c:pt idx="41">
                  <c:v>130</c:v>
                </c:pt>
                <c:pt idx="42">
                  <c:v>97</c:v>
                </c:pt>
                <c:pt idx="43">
                  <c:v>80</c:v>
                </c:pt>
                <c:pt idx="44">
                  <c:v>73</c:v>
                </c:pt>
                <c:pt idx="45">
                  <c:v>57</c:v>
                </c:pt>
                <c:pt idx="46">
                  <c:v>53</c:v>
                </c:pt>
                <c:pt idx="47">
                  <c:v>55</c:v>
                </c:pt>
                <c:pt idx="48">
                  <c:v>34</c:v>
                </c:pt>
                <c:pt idx="49">
                  <c:v>49</c:v>
                </c:pt>
                <c:pt idx="50">
                  <c:v>37</c:v>
                </c:pt>
                <c:pt idx="51">
                  <c:v>29</c:v>
                </c:pt>
                <c:pt idx="52">
                  <c:v>47</c:v>
                </c:pt>
                <c:pt idx="53">
                  <c:v>61</c:v>
                </c:pt>
                <c:pt idx="54">
                  <c:v>49</c:v>
                </c:pt>
                <c:pt idx="55">
                  <c:v>38</c:v>
                </c:pt>
                <c:pt idx="56">
                  <c:v>28</c:v>
                </c:pt>
                <c:pt idx="57">
                  <c:v>32</c:v>
                </c:pt>
                <c:pt idx="58">
                  <c:v>36</c:v>
                </c:pt>
                <c:pt idx="59">
                  <c:v>22</c:v>
                </c:pt>
                <c:pt idx="60">
                  <c:v>27</c:v>
                </c:pt>
                <c:pt idx="61">
                  <c:v>22</c:v>
                </c:pt>
                <c:pt idx="62">
                  <c:v>41</c:v>
                </c:pt>
                <c:pt idx="63">
                  <c:v>10</c:v>
                </c:pt>
                <c:pt idx="64">
                  <c:v>13</c:v>
                </c:pt>
                <c:pt idx="65">
                  <c:v>10</c:v>
                </c:pt>
                <c:pt idx="66">
                  <c:v>11</c:v>
                </c:pt>
                <c:pt idx="67">
                  <c:v>23</c:v>
                </c:pt>
                <c:pt idx="68">
                  <c:v>20</c:v>
                </c:pt>
                <c:pt idx="69">
                  <c:v>21</c:v>
                </c:pt>
                <c:pt idx="70">
                  <c:v>28</c:v>
                </c:pt>
                <c:pt idx="71">
                  <c:v>17</c:v>
                </c:pt>
                <c:pt idx="72">
                  <c:v>15</c:v>
                </c:pt>
                <c:pt idx="73">
                  <c:v>20</c:v>
                </c:pt>
                <c:pt idx="74">
                  <c:v>18</c:v>
                </c:pt>
                <c:pt idx="75">
                  <c:v>15</c:v>
                </c:pt>
                <c:pt idx="7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CA-4AE8-882D-AECC1D1B5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473768"/>
        <c:axId val="450480656"/>
      </c:lineChart>
      <c:catAx>
        <c:axId val="450473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0480656"/>
        <c:crosses val="autoZero"/>
        <c:auto val="1"/>
        <c:lblAlgn val="ctr"/>
        <c:lblOffset val="100"/>
        <c:tickMarkSkip val="12"/>
        <c:noMultiLvlLbl val="0"/>
      </c:catAx>
      <c:valAx>
        <c:axId val="45048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047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tx1">
              <a:lumMod val="5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218392234942774E-2"/>
          <c:y val="1.9868792427796222E-2"/>
          <c:w val="0.79429616724738672"/>
          <c:h val="0.86449553185240668"/>
        </c:manualLayout>
      </c:layout>
      <c:area3DChart>
        <c:grouping val="standard"/>
        <c:varyColors val="0"/>
        <c:ser>
          <c:idx val="4"/>
          <c:order val="0"/>
          <c:tx>
            <c:strRef>
              <c:f>'Ark2'!$A$6</c:f>
              <c:strCache>
                <c:ptCount val="1"/>
                <c:pt idx="0">
                  <c:v>Somalia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numRef>
              <c:f>'Ark2'!$B$1:$S$1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'Ark2'!$B$6:$S$6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26</c:v>
                </c:pt>
                <c:pt idx="4">
                  <c:v>11</c:v>
                </c:pt>
                <c:pt idx="5">
                  <c:v>8</c:v>
                </c:pt>
                <c:pt idx="6">
                  <c:v>44</c:v>
                </c:pt>
                <c:pt idx="7">
                  <c:v>49</c:v>
                </c:pt>
                <c:pt idx="8">
                  <c:v>57</c:v>
                </c:pt>
                <c:pt idx="9">
                  <c:v>50</c:v>
                </c:pt>
                <c:pt idx="10">
                  <c:v>107</c:v>
                </c:pt>
                <c:pt idx="11">
                  <c:v>21</c:v>
                </c:pt>
                <c:pt idx="12">
                  <c:v>12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A-4B34-A4A9-EEDD5ACB1FC0}"/>
            </c:ext>
          </c:extLst>
        </c:ser>
        <c:ser>
          <c:idx val="2"/>
          <c:order val="1"/>
          <c:tx>
            <c:strRef>
              <c:f>'Ark2'!$A$4</c:f>
              <c:strCache>
                <c:ptCount val="1"/>
                <c:pt idx="0">
                  <c:v>Eritrea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'Ark2'!$B$1:$S$1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'Ark2'!$B$4:$S$4</c:f>
              <c:numCache>
                <c:formatCode>General</c:formatCode>
                <c:ptCount val="14"/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2</c:v>
                </c:pt>
                <c:pt idx="7">
                  <c:v>10</c:v>
                </c:pt>
                <c:pt idx="8">
                  <c:v>188</c:v>
                </c:pt>
                <c:pt idx="9">
                  <c:v>168</c:v>
                </c:pt>
                <c:pt idx="10">
                  <c:v>121</c:v>
                </c:pt>
                <c:pt idx="11">
                  <c:v>17</c:v>
                </c:pt>
                <c:pt idx="12">
                  <c:v>19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A-4B34-A4A9-EEDD5ACB1FC0}"/>
            </c:ext>
          </c:extLst>
        </c:ser>
        <c:ser>
          <c:idx val="3"/>
          <c:order val="2"/>
          <c:tx>
            <c:strRef>
              <c:f>'Ark2'!$A$5</c:f>
              <c:strCache>
                <c:ptCount val="1"/>
                <c:pt idx="0">
                  <c:v>Morocco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numRef>
              <c:f>'Ark2'!$B$1:$S$1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'Ark2'!$B$5:$S$5</c:f>
              <c:numCache>
                <c:formatCode>General</c:formatCode>
                <c:ptCount val="14"/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8</c:v>
                </c:pt>
                <c:pt idx="6">
                  <c:v>35</c:v>
                </c:pt>
                <c:pt idx="7">
                  <c:v>67</c:v>
                </c:pt>
                <c:pt idx="8">
                  <c:v>93</c:v>
                </c:pt>
                <c:pt idx="9">
                  <c:v>74</c:v>
                </c:pt>
                <c:pt idx="10">
                  <c:v>126</c:v>
                </c:pt>
                <c:pt idx="11">
                  <c:v>197</c:v>
                </c:pt>
                <c:pt idx="12">
                  <c:v>73</c:v>
                </c:pt>
                <c:pt idx="1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BA-4B34-A4A9-EEDD5ACB1FC0}"/>
            </c:ext>
          </c:extLst>
        </c:ser>
        <c:ser>
          <c:idx val="1"/>
          <c:order val="3"/>
          <c:tx>
            <c:strRef>
              <c:f>'Ark2'!$A$3</c:f>
              <c:strCache>
                <c:ptCount val="1"/>
                <c:pt idx="0">
                  <c:v>Syria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'Ark2'!$B$1:$S$1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'Ark2'!$B$3:$S$3</c:f>
              <c:numCache>
                <c:formatCode>General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17</c:v>
                </c:pt>
                <c:pt idx="5">
                  <c:v>4</c:v>
                </c:pt>
                <c:pt idx="6">
                  <c:v>14</c:v>
                </c:pt>
                <c:pt idx="7">
                  <c:v>45</c:v>
                </c:pt>
                <c:pt idx="8">
                  <c:v>248</c:v>
                </c:pt>
                <c:pt idx="9">
                  <c:v>584</c:v>
                </c:pt>
                <c:pt idx="10">
                  <c:v>72</c:v>
                </c:pt>
                <c:pt idx="11">
                  <c:v>40</c:v>
                </c:pt>
                <c:pt idx="12">
                  <c:v>17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BA-4B34-A4A9-EEDD5ACB1FC0}"/>
            </c:ext>
          </c:extLst>
        </c:ser>
        <c:ser>
          <c:idx val="0"/>
          <c:order val="4"/>
          <c:tx>
            <c:strRef>
              <c:f>'Ark2'!$A$2</c:f>
              <c:strCache>
                <c:ptCount val="1"/>
                <c:pt idx="0">
                  <c:v>Afghanistan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'Ark2'!$B$1:$S$1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'Ark2'!$B$2:$S$2</c:f>
              <c:numCache>
                <c:formatCode>General</c:formatCode>
                <c:ptCount val="14"/>
                <c:pt idx="0">
                  <c:v>17</c:v>
                </c:pt>
                <c:pt idx="1">
                  <c:v>39</c:v>
                </c:pt>
                <c:pt idx="2">
                  <c:v>168</c:v>
                </c:pt>
                <c:pt idx="3">
                  <c:v>386</c:v>
                </c:pt>
                <c:pt idx="4">
                  <c:v>313</c:v>
                </c:pt>
                <c:pt idx="5">
                  <c:v>169</c:v>
                </c:pt>
                <c:pt idx="6">
                  <c:v>114</c:v>
                </c:pt>
                <c:pt idx="7">
                  <c:v>62</c:v>
                </c:pt>
                <c:pt idx="8">
                  <c:v>61</c:v>
                </c:pt>
                <c:pt idx="9">
                  <c:v>844</c:v>
                </c:pt>
                <c:pt idx="10">
                  <c:v>527</c:v>
                </c:pt>
                <c:pt idx="11">
                  <c:v>55</c:v>
                </c:pt>
                <c:pt idx="12">
                  <c:v>22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BA-4B34-A4A9-EEDD5ACB1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376040"/>
        <c:axId val="471374072"/>
        <c:axId val="566640144"/>
      </c:area3DChart>
      <c:catAx>
        <c:axId val="47137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374072"/>
        <c:crosses val="autoZero"/>
        <c:auto val="1"/>
        <c:lblAlgn val="ctr"/>
        <c:lblOffset val="100"/>
        <c:noMultiLvlLbl val="0"/>
      </c:catAx>
      <c:valAx>
        <c:axId val="47137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376040"/>
        <c:crosses val="autoZero"/>
        <c:crossBetween val="midCat"/>
      </c:valAx>
      <c:serAx>
        <c:axId val="5666401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374072"/>
        <c:crosses val="autoZero"/>
        <c:tickLblSkip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solidFill>
            <a:schemeClr val="tx1">
              <a:lumMod val="5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313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879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313" y="9443879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5547DE-A512-433E-9FE0-50D3F54A9B8F}" type="slidenum">
              <a:rPr lang="da-DK" altLang="da-DK"/>
              <a:pPr/>
              <a:t>‹N°›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6629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313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9" y="4721940"/>
            <a:ext cx="4993111" cy="44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879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313" y="9443879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C81F3-AB91-4DE6-826C-44EBA8399639}" type="slidenum">
              <a:rPr lang="da-DK" altLang="da-DK"/>
              <a:pPr/>
              <a:t>‹N°›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741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8261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00197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77486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52434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1081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3368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2567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0008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921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1837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9494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19863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9586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3776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Titeldi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72" y="4869160"/>
            <a:ext cx="9173840" cy="720080"/>
          </a:xfrm>
        </p:spPr>
        <p:txBody>
          <a:bodyPr lIns="0" tIns="0" rIns="0" bIns="0"/>
          <a:lstStyle>
            <a:lvl1pPr algn="ctr">
              <a:defRPr sz="2800" spc="4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altLang="da-DK" noProof="0" dirty="0"/>
              <a:t>Name author</a:t>
            </a:r>
            <a:endParaRPr lang="da-DK" altLang="da-DK" noProof="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5983560"/>
            <a:ext cx="91440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altLang="da-DK" noProof="0" dirty="0"/>
              <a:t>Date and place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-1524000" y="1143000"/>
            <a:ext cx="1371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Der kan frit vælges farver fra VIVE farvepaletter til titlen. 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>
              <a:solidFill>
                <a:schemeClr val="bg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Bemærk, at farverne virker mere neddæmpede, når de projiceres op, end de gør på pc-skærmen.</a:t>
            </a:r>
            <a:endParaRPr lang="en-US" altLang="da-DK" sz="90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844675"/>
            <a:ext cx="9144000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spc="8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dirty="0"/>
              <a:t>Title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182770"/>
            <a:ext cx="1620000" cy="4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>
          <a:xfrm>
            <a:off x="8145016" y="6477000"/>
            <a:ext cx="891480" cy="228600"/>
          </a:xfrm>
        </p:spPr>
        <p:txBody>
          <a:bodyPr/>
          <a:lstStyle/>
          <a:p>
            <a:fld id="{33E19AF9-0D16-4EB8-9DB4-759EB1ED82E7}" type="slidenum">
              <a:rPr lang="da-DK" altLang="da-DK" sz="800" smtClean="0"/>
              <a:t>‹N°›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07504" y="1916831"/>
            <a:ext cx="8928992" cy="439248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840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‹N°›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07504" y="1916832"/>
            <a:ext cx="8928992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3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145016" y="6477000"/>
            <a:ext cx="89148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63B55AB7-9883-4FE2-B2D5-137B9AECF5F9}" type="slidenum">
              <a:rPr lang="da-DK" altLang="da-DK"/>
              <a:pPr algn="r"/>
              <a:t>‹N°›</a:t>
            </a:fld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8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/>
            </a:lvl1pPr>
          </a:lstStyle>
          <a:p>
            <a:pPr algn="r"/>
            <a:fld id="{8A5E56D5-7AE4-4928-90A8-FDDFC8E31D1A}" type="slidenum">
              <a:rPr lang="da-DK" altLang="da-DK"/>
              <a:pPr algn="r"/>
              <a:t>‹N°›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2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‹N°›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01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baggrund, hvid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‹N°›</a:t>
            </a:fld>
            <a:endParaRPr lang="da-DK" altLang="da-DK"/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0" y="1916831"/>
            <a:ext cx="9144000" cy="45281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02004" y="1916832"/>
            <a:ext cx="8548309" cy="3963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44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107504" y="1844824"/>
            <a:ext cx="8928991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122096" y="6477000"/>
            <a:ext cx="91440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5464207C-9766-47A5-950A-8FD9258E0A8E}" type="slidenum">
              <a:rPr lang="da-DK" altLang="da-DK"/>
              <a:pPr algn="r"/>
              <a:t>‹N°›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067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‹N°›</a:t>
            </a:fld>
            <a:endParaRPr lang="da-DK" altLang="da-DK"/>
          </a:p>
        </p:txBody>
      </p:sp>
      <p:sp>
        <p:nvSpPr>
          <p:cNvPr id="5" name="Pladsholder til tabel 4"/>
          <p:cNvSpPr>
            <a:spLocks noGrp="1"/>
          </p:cNvSpPr>
          <p:nvPr>
            <p:ph type="tbl" sz="quarter" idx="11"/>
          </p:nvPr>
        </p:nvSpPr>
        <p:spPr>
          <a:xfrm>
            <a:off x="107504" y="1700212"/>
            <a:ext cx="8928992" cy="4609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a-DK"/>
              <a:t>Klik på ikonet for at tilføje en tabel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401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960" y="764704"/>
            <a:ext cx="91459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I MASTER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16" y="6477000"/>
            <a:ext cx="89148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E19AF9-0D16-4EB8-9DB4-759EB1ED82E7}" type="slidenum">
              <a:rPr lang="da-DK" altLang="da-DK" sz="800" smtClean="0"/>
              <a:t>‹N°›</a:t>
            </a:fld>
            <a:endParaRPr lang="da-DK" altLang="da-DK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468544" y="5823520"/>
            <a:ext cx="1512168" cy="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a-DK" altLang="da-DK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vil have vist fx ‘side 9 af 20’, så skal du,</a:t>
            </a:r>
            <a:r>
              <a:rPr lang="da-DK" altLang="da-DK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når du er færdig med præsentationen, tilføje ‘af 20’ manuelt. Selve sidenummeret kommer på automatisk.</a:t>
            </a:r>
            <a:endParaRPr lang="en-US" altLang="da-DK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182770"/>
            <a:ext cx="1620000" cy="4677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52" r:id="rId4"/>
    <p:sldLayoutId id="2147483656" r:id="rId5"/>
    <p:sldLayoutId id="2147483663" r:id="rId6"/>
    <p:sldLayoutId id="2147483667" r:id="rId7"/>
    <p:sldLayoutId id="2147483662" r:id="rId8"/>
    <p:sldLayoutId id="214748366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a-DK" altLang="da-DK" sz="2800" dirty="0" smtClean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7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22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0414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▪"/>
        <a:defRPr sz="20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4605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 sz="18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796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796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7368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1940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6512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dk/url?sa=i&amp;rct=j&amp;q=bridging&amp;source=images&amp;cd=&amp;cad=rja&amp;docid=A0vveCLkou5tOM&amp;tbnid=ajTxWkNWI9v64M:&amp;ved=0CAUQjRw&amp;url=http://www.servicesphere.com/blog/2012/6/27/bridging-the-gap-at-the-itsmf-software-tools-forum-itsmrowp.html&amp;ei=lR6VUde4HYjMtAbYoYG4Dg&amp;bvm=bv.46471029,d.Yms&amp;psig=AFQjCNFy9T3FfGIivGSgKvGGqenML4i8AQ&amp;ust=1368813531283894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dk/url?sa=i&amp;rct=j&amp;q=bonding+people&amp;source=images&amp;cd=&amp;cad=rja&amp;docid=uCyLNMYFESrlNM&amp;tbnid=TYsxgklB-2vPIM:&amp;ved=0CAUQjRw&amp;url=http://www.idfaustralia.org/p-support-services-27.aspx&amp;ei=JCCVUYfqL8TTsgbcgIHQDA&amp;bvm=bv.46471029,d.Yms&amp;psig=AFQjCNFOQLWk5JlX3fcHCqx0Kvwmhkbs7g&amp;ust=136881373684644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72" y="5445224"/>
            <a:ext cx="9173840" cy="720080"/>
          </a:xfrm>
        </p:spPr>
        <p:txBody>
          <a:bodyPr/>
          <a:lstStyle/>
          <a:p>
            <a:r>
              <a:rPr lang="en-US" dirty="0"/>
              <a:t>Mette Lausten</a:t>
            </a:r>
            <a:br>
              <a:rPr lang="en-US" dirty="0"/>
            </a:br>
            <a:r>
              <a:rPr lang="en-US" sz="2000" dirty="0"/>
              <a:t>VIVE – the Danish Center for Social Science Research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6381328"/>
            <a:ext cx="9144000" cy="360040"/>
          </a:xfrm>
        </p:spPr>
        <p:txBody>
          <a:bodyPr/>
          <a:lstStyle/>
          <a:p>
            <a:r>
              <a:rPr lang="en-US" sz="1400" dirty="0"/>
              <a:t>Lille, 27</a:t>
            </a:r>
            <a:r>
              <a:rPr lang="en-US" sz="1400" baseline="30000" dirty="0"/>
              <a:t>th</a:t>
            </a:r>
            <a:r>
              <a:rPr lang="en-US" sz="1400" dirty="0"/>
              <a:t> of June, 2019</a:t>
            </a:r>
            <a:endParaRPr lang="da-DK" sz="1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1" y="4077072"/>
            <a:ext cx="9144000" cy="1224285"/>
          </a:xfrm>
        </p:spPr>
        <p:txBody>
          <a:bodyPr/>
          <a:lstStyle/>
          <a:p>
            <a:r>
              <a:rPr lang="en-US" sz="3400" dirty="0">
                <a:solidFill>
                  <a:srgbClr val="C00000"/>
                </a:solidFill>
              </a:rPr>
              <a:t>Unaccompanied minors in Denmark </a:t>
            </a:r>
          </a:p>
          <a:p>
            <a:pPr>
              <a:spcBef>
                <a:spcPts val="0"/>
              </a:spcBef>
            </a:pPr>
            <a:r>
              <a:rPr lang="en-US" sz="3400" dirty="0">
                <a:solidFill>
                  <a:srgbClr val="C00000"/>
                </a:solidFill>
              </a:rPr>
              <a:t>– policies and practices</a:t>
            </a:r>
            <a:endParaRPr lang="da-DK" sz="3400" dirty="0">
              <a:solidFill>
                <a:srgbClr val="C00000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9"/>
          <a:stretch/>
        </p:blipFill>
        <p:spPr>
          <a:xfrm>
            <a:off x="347662" y="908720"/>
            <a:ext cx="8448675" cy="30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10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611560" y="1639830"/>
            <a:ext cx="8172400" cy="43924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Young persons are based at residential homes:</a:t>
            </a:r>
          </a:p>
          <a:p>
            <a:pPr>
              <a:spcAft>
                <a:spcPts val="1200"/>
              </a:spcAft>
            </a:pPr>
            <a:r>
              <a:rPr lang="en-GB" dirty="0"/>
              <a:t>Use of integration families</a:t>
            </a:r>
          </a:p>
          <a:p>
            <a:pPr>
              <a:spcAft>
                <a:spcPts val="1200"/>
              </a:spcAft>
            </a:pPr>
            <a:r>
              <a:rPr lang="en-GB" dirty="0"/>
              <a:t>Use of friendship families</a:t>
            </a:r>
          </a:p>
          <a:p>
            <a:pPr>
              <a:spcAft>
                <a:spcPts val="1200"/>
              </a:spcAft>
            </a:pPr>
            <a:r>
              <a:rPr lang="en-GB" dirty="0"/>
              <a:t>The role of the custodian</a:t>
            </a:r>
          </a:p>
          <a:p>
            <a:pPr>
              <a:spcAft>
                <a:spcPts val="1200"/>
              </a:spcAft>
            </a:pPr>
            <a:r>
              <a:rPr lang="en-GB" dirty="0"/>
              <a:t>Within municipal intersectional cooperation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84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One municipality test a new concept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3587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11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611560" y="1484784"/>
            <a:ext cx="7776864" cy="4392488"/>
          </a:xfrm>
        </p:spPr>
        <p:txBody>
          <a:bodyPr/>
          <a:lstStyle/>
          <a:p>
            <a:r>
              <a:rPr lang="en-GB" dirty="0"/>
              <a:t>Welfare state thinking, that “Everybody needs a family” does not always work</a:t>
            </a:r>
          </a:p>
          <a:p>
            <a:pPr lvl="1"/>
            <a:r>
              <a:rPr lang="en-US" sz="2000" dirty="0"/>
              <a:t>Need reconciliation of expectations at both municipal and youth level</a:t>
            </a:r>
            <a:endParaRPr lang="en-GB" sz="2000" dirty="0"/>
          </a:p>
          <a:p>
            <a:r>
              <a:rPr lang="en-GB" dirty="0"/>
              <a:t>Friendship families with no formal obligations work the best</a:t>
            </a:r>
          </a:p>
          <a:p>
            <a:r>
              <a:rPr lang="en-GB" dirty="0"/>
              <a:t>The </a:t>
            </a:r>
            <a:r>
              <a:rPr lang="en-US" dirty="0"/>
              <a:t>division of roles between municipality and custodian has to be clear to make progress</a:t>
            </a:r>
            <a:endParaRPr lang="en-GB" dirty="0"/>
          </a:p>
          <a:p>
            <a:r>
              <a:rPr lang="en-GB" dirty="0"/>
              <a:t>Established and agreed upon partnership supports the intersectional cooperation, incl. local volunteers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84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Evaluation of the results: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5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12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611560" y="1340768"/>
            <a:ext cx="8280920" cy="4392488"/>
          </a:xfrm>
        </p:spPr>
        <p:txBody>
          <a:bodyPr/>
          <a:lstStyle/>
          <a:p>
            <a:r>
              <a:rPr lang="en-US" dirty="0"/>
              <a:t>Living with ‘local’ young persons in out-of-home care</a:t>
            </a:r>
          </a:p>
          <a:p>
            <a:pPr lvl="1"/>
            <a:r>
              <a:rPr lang="en-US" dirty="0"/>
              <a:t>Not correct match </a:t>
            </a:r>
          </a:p>
          <a:p>
            <a:pPr lvl="1"/>
            <a:r>
              <a:rPr lang="en-US" dirty="0"/>
              <a:t>Different kinds of vulnerabilities</a:t>
            </a:r>
          </a:p>
          <a:p>
            <a:r>
              <a:rPr lang="en-US" dirty="0"/>
              <a:t>Not easily adaptive to institutionalized settings</a:t>
            </a:r>
          </a:p>
          <a:p>
            <a:r>
              <a:rPr lang="en-US" dirty="0"/>
              <a:t>Miss contact with ordinary young Danish persons</a:t>
            </a:r>
          </a:p>
          <a:p>
            <a:r>
              <a:rPr lang="en-US" dirty="0"/>
              <a:t>Not guaranteed after care when ‘aging out of care’</a:t>
            </a:r>
          </a:p>
          <a:p>
            <a:endParaRPr lang="en-US" dirty="0"/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84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Research at residential homes level (I)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" b="45521"/>
          <a:stretch/>
        </p:blipFill>
        <p:spPr>
          <a:xfrm>
            <a:off x="683568" y="4221088"/>
            <a:ext cx="766834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9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13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611560" y="1501568"/>
            <a:ext cx="8280920" cy="40876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the same time:</a:t>
            </a:r>
          </a:p>
          <a:p>
            <a:r>
              <a:rPr lang="en-US" dirty="0"/>
              <a:t>Happy to live with other unaccompanied minors</a:t>
            </a:r>
          </a:p>
          <a:p>
            <a:r>
              <a:rPr lang="en-US" dirty="0"/>
              <a:t>Employing former unaccompanied as role models</a:t>
            </a:r>
          </a:p>
          <a:p>
            <a:r>
              <a:rPr lang="en-US" dirty="0"/>
              <a:t>Some level of expertise at the home, specializing in giving the correct support to later independency </a:t>
            </a:r>
          </a:p>
          <a:p>
            <a:endParaRPr lang="en-US" dirty="0"/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84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Research at residential homes level (II)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97" y="4437112"/>
            <a:ext cx="3121459" cy="195091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r="9360"/>
          <a:stretch/>
        </p:blipFill>
        <p:spPr>
          <a:xfrm>
            <a:off x="345580" y="4437112"/>
            <a:ext cx="2858268" cy="195091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/>
          <a:stretch/>
        </p:blipFill>
        <p:spPr>
          <a:xfrm>
            <a:off x="3174092" y="4437112"/>
            <a:ext cx="2694052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14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2428160" y="1432233"/>
            <a:ext cx="6264696" cy="3649588"/>
          </a:xfrm>
        </p:spPr>
        <p:txBody>
          <a:bodyPr/>
          <a:lstStyle/>
          <a:p>
            <a:r>
              <a:rPr lang="en-US" dirty="0"/>
              <a:t>Often treated as adults and not as children in need</a:t>
            </a:r>
          </a:p>
          <a:p>
            <a:r>
              <a:rPr lang="en-US" dirty="0"/>
              <a:t>High degree of loneliness</a:t>
            </a:r>
          </a:p>
          <a:p>
            <a:pPr lvl="1"/>
            <a:r>
              <a:rPr lang="en-US" dirty="0"/>
              <a:t>No custodian</a:t>
            </a:r>
          </a:p>
          <a:p>
            <a:pPr lvl="1"/>
            <a:r>
              <a:rPr lang="en-US" dirty="0"/>
              <a:t>Only visiting person is a contact person twice a week</a:t>
            </a:r>
          </a:p>
          <a:p>
            <a:r>
              <a:rPr lang="en-US" dirty="0"/>
              <a:t>Not support to build new social relations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84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Some are placed in their own dwelling (living alone) 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47"/>
          <a:stretch/>
        </p:blipFill>
        <p:spPr>
          <a:xfrm>
            <a:off x="389094" y="1457380"/>
            <a:ext cx="1832992" cy="3577580"/>
          </a:xfrm>
          <a:prstGeom prst="rect">
            <a:avLst/>
          </a:prstGeom>
        </p:spPr>
      </p:pic>
      <p:sp>
        <p:nvSpPr>
          <p:cNvPr id="6" name="Pladsholder til tekst 2"/>
          <p:cNvSpPr txBox="1">
            <a:spLocks/>
          </p:cNvSpPr>
          <p:nvPr/>
        </p:nvSpPr>
        <p:spPr>
          <a:xfrm>
            <a:off x="270956" y="5196780"/>
            <a:ext cx="8621523" cy="13681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7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2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14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605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796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When unaccompanied minors are spread out all over DK, there is no municipal expertise, no specialized interventions</a:t>
            </a:r>
          </a:p>
          <a:p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227012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15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712976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 loco parentis?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611560" y="1772816"/>
            <a:ext cx="8280920" cy="4087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7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2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14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605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796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Does it work?</a:t>
            </a:r>
          </a:p>
          <a:p>
            <a:r>
              <a:rPr lang="en-US" kern="0" dirty="0"/>
              <a:t>The ‘fight’ between the Aliens act and the welfare state</a:t>
            </a:r>
          </a:p>
          <a:p>
            <a:r>
              <a:rPr lang="en-US" kern="0" dirty="0"/>
              <a:t>Children in need &gt;&lt; street-oriented children</a:t>
            </a:r>
          </a:p>
          <a:p>
            <a:endParaRPr lang="en-US" kern="0" dirty="0"/>
          </a:p>
          <a:p>
            <a:endParaRPr lang="da-DK" kern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6"/>
          <a:stretch/>
        </p:blipFill>
        <p:spPr>
          <a:xfrm>
            <a:off x="755576" y="3284984"/>
            <a:ext cx="7461870" cy="32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81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16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061"/>
            <a:ext cx="9157807" cy="5946323"/>
          </a:xfrm>
          <a:prstGeom prst="rect">
            <a:avLst/>
          </a:prstGeom>
        </p:spPr>
      </p:pic>
      <p:sp>
        <p:nvSpPr>
          <p:cNvPr id="6" name="Tekstboks 19"/>
          <p:cNvSpPr txBox="1"/>
          <p:nvPr/>
        </p:nvSpPr>
        <p:spPr>
          <a:xfrm>
            <a:off x="323528" y="1196752"/>
            <a:ext cx="87129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>
              <a:spcAft>
                <a:spcPts val="1200"/>
              </a:spcAft>
            </a:pPr>
            <a:r>
              <a:rPr lang="en-GB" sz="3200" dirty="0">
                <a:solidFill>
                  <a:schemeClr val="tx1">
                    <a:lumMod val="50000"/>
                  </a:schemeClr>
                </a:solidFill>
              </a:rPr>
              <a:t>Specific need for relations: </a:t>
            </a:r>
          </a:p>
          <a:p>
            <a:pPr lvl="2" indent="-192088">
              <a:spcAft>
                <a:spcPts val="1200"/>
              </a:spcAft>
              <a:buFont typeface="Verdana" panose="020B0604030504040204" pitchFamily="34" charset="0"/>
              <a:buChar char="◦"/>
            </a:pPr>
            <a:r>
              <a:rPr lang="en-GB" sz="3200" dirty="0">
                <a:solidFill>
                  <a:schemeClr val="tx1">
                    <a:lumMod val="50000"/>
                  </a:schemeClr>
                </a:solidFill>
              </a:rPr>
              <a:t> bonding (getting by…)</a:t>
            </a:r>
          </a:p>
          <a:p>
            <a:pPr lvl="2" indent="-192088">
              <a:spcAft>
                <a:spcPts val="1200"/>
              </a:spcAft>
              <a:buFont typeface="Verdana" panose="020B0604030504040204" pitchFamily="34" charset="0"/>
              <a:buChar char="◦"/>
            </a:pPr>
            <a:r>
              <a:rPr lang="en-GB" sz="3200" dirty="0">
                <a:solidFill>
                  <a:schemeClr val="tx1">
                    <a:lumMod val="50000"/>
                  </a:schemeClr>
                </a:solidFill>
              </a:rPr>
              <a:t> bridging (getting on…)</a:t>
            </a:r>
          </a:p>
          <a:p>
            <a:pPr marL="0" lvl="1" algn="l">
              <a:spcAft>
                <a:spcPts val="1200"/>
              </a:spcAft>
            </a:pPr>
            <a:r>
              <a:rPr lang="en-GB" sz="3200" dirty="0">
                <a:solidFill>
                  <a:schemeClr val="tx1">
                    <a:lumMod val="50000"/>
                  </a:schemeClr>
                </a:solidFill>
              </a:rPr>
              <a:t>Need for education – to manage adult life</a:t>
            </a:r>
          </a:p>
        </p:txBody>
      </p:sp>
      <p:pic>
        <p:nvPicPr>
          <p:cNvPr id="9" name="Picture 4" descr="http://images.mylot.com/userImages/images/postphotos/2049249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0"/>
          <a:stretch/>
        </p:blipFill>
        <p:spPr bwMode="auto">
          <a:xfrm>
            <a:off x="6732240" y="1067784"/>
            <a:ext cx="1512168" cy="10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ervicesphere.com/storage/bridging-the-gap.jpg?__SQUARESPACE_CACHEVERSION=13407928033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32" y="2060848"/>
            <a:ext cx="1584176" cy="10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2987824" y="5661248"/>
            <a:ext cx="551946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Thank you for listening</a:t>
            </a:r>
            <a:endParaRPr lang="da-DK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2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From the 1951 UN Refugee Convention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to the Danish Aliens Act in 2019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21470"/>
            <a:ext cx="6588224" cy="363197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/>
          <a:stretch/>
        </p:blipFill>
        <p:spPr>
          <a:xfrm flipH="1">
            <a:off x="539552" y="2060848"/>
            <a:ext cx="3456384" cy="304384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39552" y="174917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Berlin, 1939</a:t>
            </a:r>
            <a:endParaRPr lang="da-DK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012160" y="2452138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Copenhagen, 2016</a:t>
            </a:r>
            <a:endParaRPr lang="da-DK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7"/>
          <a:stretch/>
        </p:blipFill>
        <p:spPr>
          <a:xfrm>
            <a:off x="2312" y="1736576"/>
            <a:ext cx="9144000" cy="4860776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" y="1708312"/>
            <a:ext cx="8077543" cy="4889039"/>
          </a:xfrm>
          <a:prstGeom prst="rect">
            <a:avLst/>
          </a:prstGeom>
        </p:spPr>
      </p:pic>
      <p:sp>
        <p:nvSpPr>
          <p:cNvPr id="18" name="Tekstfelt 17"/>
          <p:cNvSpPr txBox="1"/>
          <p:nvPr/>
        </p:nvSpPr>
        <p:spPr>
          <a:xfrm>
            <a:off x="724749" y="1767299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2015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" y="1749174"/>
            <a:ext cx="9141688" cy="5143455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72" y="1822276"/>
            <a:ext cx="6153150" cy="4991100"/>
          </a:xfrm>
          <a:prstGeom prst="rect">
            <a:avLst/>
          </a:prstGeom>
        </p:spPr>
      </p:pic>
      <p:sp>
        <p:nvSpPr>
          <p:cNvPr id="21" name="Tekstfelt 20"/>
          <p:cNvSpPr txBox="1"/>
          <p:nvPr/>
        </p:nvSpPr>
        <p:spPr>
          <a:xfrm>
            <a:off x="2448968" y="176571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2017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64" y="1831262"/>
            <a:ext cx="6630637" cy="4997157"/>
          </a:xfrm>
          <a:prstGeom prst="rect">
            <a:avLst/>
          </a:prstGeom>
        </p:spPr>
      </p:pic>
      <p:sp>
        <p:nvSpPr>
          <p:cNvPr id="23" name="Tekstfelt 22"/>
          <p:cNvSpPr txBox="1"/>
          <p:nvPr/>
        </p:nvSpPr>
        <p:spPr>
          <a:xfrm>
            <a:off x="6066814" y="2058787"/>
            <a:ext cx="281344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Anders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Ladekarl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, General Secretary at Danish Red Cross</a:t>
            </a:r>
            <a:endParaRPr lang="da-DK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3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0" y="938493"/>
            <a:ext cx="8712976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Unaccompanied minors in Europe, 2008-2016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17" b="15009"/>
          <a:stretch/>
        </p:blipFill>
        <p:spPr>
          <a:xfrm>
            <a:off x="1979712" y="2451263"/>
            <a:ext cx="5837669" cy="3871184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6012160" y="213285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104,000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611560" y="6346195"/>
            <a:ext cx="6476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Source: PEW Research Center analysis of data from Eurostat, the EU’s statistical agency</a:t>
            </a:r>
            <a:endParaRPr lang="da-DK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683568" y="1628800"/>
            <a:ext cx="547260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a-DK" altLang="da-DK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400" kern="0" dirty="0"/>
              <a:t>Unaccompanied minor asylum seekers in EU, Norway &amp; Switzerland in 1,000s, 2008-2016</a:t>
            </a:r>
          </a:p>
        </p:txBody>
      </p:sp>
    </p:spTree>
    <p:extLst>
      <p:ext uri="{BB962C8B-B14F-4D97-AF65-F5344CB8AC3E}">
        <p14:creationId xmlns:p14="http://schemas.microsoft.com/office/powerpoint/2010/main" val="143826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4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52" y="752872"/>
            <a:ext cx="7775864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Unaccompanied minor asylum seekers in Denmark, 1999-2018</a:t>
            </a:r>
            <a:endParaRPr lang="da-DK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476676"/>
              </p:ext>
            </p:extLst>
          </p:nvPr>
        </p:nvGraphicFramePr>
        <p:xfrm>
          <a:off x="107504" y="1772816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6372200" y="198884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2,144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264478" y="6223679"/>
            <a:ext cx="2326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OBS: 2019 is for January-May</a:t>
            </a:r>
            <a:endParaRPr lang="da-DK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11560" y="6381328"/>
            <a:ext cx="2821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Source: The Danish Immigration Service</a:t>
            </a:r>
            <a:endParaRPr lang="da-DK" sz="1000" dirty="0">
              <a:solidFill>
                <a:srgbClr val="C00000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8100392" y="5445224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81</a:t>
            </a:r>
            <a:endParaRPr lang="da-DK" sz="1050" dirty="0"/>
          </a:p>
        </p:txBody>
      </p:sp>
    </p:spTree>
    <p:extLst>
      <p:ext uri="{BB962C8B-B14F-4D97-AF65-F5344CB8AC3E}">
        <p14:creationId xmlns:p14="http://schemas.microsoft.com/office/powerpoint/2010/main" val="136544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5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712976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Unaccompanied minors per month, 2013 – May 2019</a:t>
            </a:r>
            <a:endParaRPr lang="da-DK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88412"/>
              </p:ext>
            </p:extLst>
          </p:nvPr>
        </p:nvGraphicFramePr>
        <p:xfrm>
          <a:off x="323528" y="1700212"/>
          <a:ext cx="8568951" cy="4321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611560" y="6381328"/>
            <a:ext cx="2821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Source: The Danish Immigration Service</a:t>
            </a:r>
            <a:endParaRPr lang="da-DK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7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6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712976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Countries of origin for the majority, 2006-2019</a:t>
            </a:r>
            <a:endParaRPr lang="da-DK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467544" y="1340768"/>
          <a:ext cx="8036000" cy="499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611560" y="6381328"/>
            <a:ext cx="28664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Source: The Danish Immigration Service </a:t>
            </a:r>
            <a:endParaRPr lang="da-DK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3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7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23528" y="1556792"/>
            <a:ext cx="8496944" cy="4752528"/>
          </a:xfrm>
        </p:spPr>
        <p:txBody>
          <a:bodyPr/>
          <a:lstStyle/>
          <a:p>
            <a:r>
              <a:rPr lang="en-US" sz="1800" dirty="0"/>
              <a:t>Registration at the police and transport to the specific reception center for unaccompanied minors (all other asylum seekers goes to another center)</a:t>
            </a:r>
          </a:p>
          <a:p>
            <a:r>
              <a:rPr lang="en-US" sz="1800" dirty="0"/>
              <a:t>Asylum interview with the Danish Immigration Service with a member of the Red Cross as assessor</a:t>
            </a:r>
          </a:p>
          <a:p>
            <a:r>
              <a:rPr lang="en-US" sz="1800" dirty="0"/>
              <a:t>Temporary stay at an asylum child center, going to a red cross school, while asylum case is being processed (3 child centers in DK)</a:t>
            </a:r>
          </a:p>
          <a:p>
            <a:r>
              <a:rPr lang="en-US" sz="1800" dirty="0"/>
              <a:t>When (temporary) residence permission is given, the young person is refers to a specific municipality</a:t>
            </a:r>
          </a:p>
          <a:p>
            <a:r>
              <a:rPr lang="en-US" sz="1800" dirty="0"/>
              <a:t>The municipality decides how the young person should reside, i.e. own dwelling, residential care (</a:t>
            </a:r>
            <a:r>
              <a:rPr lang="en-US" sz="1800" dirty="0" err="1"/>
              <a:t>sociopedagocical</a:t>
            </a:r>
            <a:r>
              <a:rPr lang="en-US" sz="1800" dirty="0"/>
              <a:t> homes), foster care</a:t>
            </a:r>
          </a:p>
          <a:p>
            <a:r>
              <a:rPr lang="en-US" sz="1800" dirty="0"/>
              <a:t>Temporary custodian is appointed </a:t>
            </a:r>
            <a:endParaRPr lang="da-DK" sz="1600" dirty="0"/>
          </a:p>
          <a:p>
            <a:r>
              <a:rPr lang="en-US" sz="1800" dirty="0"/>
              <a:t>Ordinary daily life, schooling, leisure activities, spare-time job, friends</a:t>
            </a:r>
          </a:p>
          <a:p>
            <a:r>
              <a:rPr lang="en-US" sz="1800" dirty="0"/>
              <a:t>Depending on the length of residence permission, application for extension has to be made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process when coming to Denmark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14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øjre-venstrepil 7"/>
          <p:cNvSpPr/>
          <p:nvPr/>
        </p:nvSpPr>
        <p:spPr bwMode="auto">
          <a:xfrm>
            <a:off x="3347864" y="2636912"/>
            <a:ext cx="2592288" cy="2376264"/>
          </a:xfrm>
          <a:prstGeom prst="leftRightArrow">
            <a:avLst>
              <a:gd name="adj1" fmla="val 50000"/>
              <a:gd name="adj2" fmla="val 32952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8</a:t>
            </a:fld>
            <a:endParaRPr lang="da-DK" alt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710268"/>
            <a:ext cx="8424944" cy="86409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Unaccompanied minors in between two laws</a:t>
            </a:r>
            <a:endParaRPr lang="da-DK" sz="3200" dirty="0">
              <a:solidFill>
                <a:srgbClr val="C0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38000" y="1700808"/>
            <a:ext cx="2590048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Danish Aliens Act</a:t>
            </a:r>
          </a:p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–</a:t>
            </a:r>
          </a:p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Being an asylum seeker</a:t>
            </a:r>
          </a:p>
          <a:p>
            <a:pPr algn="ctr"/>
            <a:endParaRPr lang="da-DK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5976000" y="1700808"/>
            <a:ext cx="2685155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Danish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law on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social Services</a:t>
            </a:r>
          </a:p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–</a:t>
            </a:r>
          </a:p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Being a child in need</a:t>
            </a:r>
          </a:p>
          <a:p>
            <a:pPr algn="ctr"/>
            <a:endParaRPr lang="da-DK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3923928" y="3212976"/>
            <a:ext cx="158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Refugee or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child?</a:t>
            </a:r>
            <a:endParaRPr lang="da-DK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1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9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611560" y="1916832"/>
            <a:ext cx="8280920" cy="4392488"/>
          </a:xfrm>
        </p:spPr>
        <p:txBody>
          <a:bodyPr/>
          <a:lstStyle/>
          <a:p>
            <a:r>
              <a:rPr lang="en-US" dirty="0"/>
              <a:t>Differentiated municipal approach </a:t>
            </a:r>
          </a:p>
          <a:p>
            <a:r>
              <a:rPr lang="en-US" dirty="0"/>
              <a:t>Type of residence means all 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84" cy="864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 from research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8" b="7791"/>
          <a:stretch/>
        </p:blipFill>
        <p:spPr>
          <a:xfrm>
            <a:off x="1064672" y="3284984"/>
            <a:ext cx="7080344" cy="2759968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115616" y="6085383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One of the centers in DK</a:t>
            </a:r>
            <a:endParaRPr lang="da-DK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93050"/>
      </p:ext>
    </p:extLst>
  </p:cSld>
  <p:clrMapOvr>
    <a:masterClrMapping/>
  </p:clrMapOvr>
</p:sld>
</file>

<file path=ppt/theme/theme1.xml><?xml version="1.0" encoding="utf-8"?>
<a:theme xmlns:a="http://schemas.openxmlformats.org/drawingml/2006/main" name="VIVE powerpoint skabelon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666666"/>
        </a:dk1>
        <a:lt1>
          <a:srgbClr val="FFFFFF"/>
        </a:lt1>
        <a:dk2>
          <a:srgbClr val="FF3300"/>
        </a:dk2>
        <a:lt2>
          <a:srgbClr val="999999"/>
        </a:lt2>
        <a:accent1>
          <a:srgbClr val="FF3300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FFADAA"/>
        </a:accent5>
        <a:accent6>
          <a:srgbClr val="99999A"/>
        </a:accent6>
        <a:hlink>
          <a:srgbClr val="666666"/>
        </a:hlink>
        <a:folHlink>
          <a:srgbClr val="7397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666666"/>
        </a:dk1>
        <a:lt1>
          <a:srgbClr val="FFFFFF"/>
        </a:lt1>
        <a:dk2>
          <a:srgbClr val="0099FF"/>
        </a:dk2>
        <a:lt2>
          <a:srgbClr val="999999"/>
        </a:lt2>
        <a:accent1>
          <a:srgbClr val="0099FF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AACAF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666666"/>
        </a:dk1>
        <a:lt1>
          <a:srgbClr val="FFFFFF"/>
        </a:lt1>
        <a:dk2>
          <a:srgbClr val="73973D"/>
        </a:dk2>
        <a:lt2>
          <a:srgbClr val="999999"/>
        </a:lt2>
        <a:accent1>
          <a:srgbClr val="73973D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BCC9A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VE præsentation EN" id="{82FA79FC-A4D6-478F-AA7E-AB3FE7C6BFB6}" vid="{09225D41-5303-493E-87D5-4A3253CDB928}"/>
    </a:ext>
  </a:extLst>
</a:theme>
</file>

<file path=ppt/theme/theme2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VIVE præsentation EN</Template>
  <TotalTime>559</TotalTime>
  <Words>663</Words>
  <Application>Microsoft Office PowerPoint</Application>
  <PresentationFormat>Affichage à l'écran (4:3)</PresentationFormat>
  <Paragraphs>124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Verdana</vt:lpstr>
      <vt:lpstr>VIVE powerpoint skabelon</vt:lpstr>
      <vt:lpstr>Mette Lausten VIVE – the Danish Center for Social Science Research</vt:lpstr>
      <vt:lpstr>From the 1951 UN Refugee Convention  to the Danish Aliens Act in 2019</vt:lpstr>
      <vt:lpstr>Unaccompanied minors in Europe, 2008-2016</vt:lpstr>
      <vt:lpstr>Unaccompanied minor asylum seekers in Denmark, 1999-2018</vt:lpstr>
      <vt:lpstr>Unaccompanied minors per month, 2013 – May 2019</vt:lpstr>
      <vt:lpstr>Countries of origin for the majority, 2006-2019</vt:lpstr>
      <vt:lpstr>The process when coming to Denmark</vt:lpstr>
      <vt:lpstr>Unaccompanied minors in between two laws</vt:lpstr>
      <vt:lpstr>Examples from research</vt:lpstr>
      <vt:lpstr>One municipality test a new concept</vt:lpstr>
      <vt:lpstr>Evaluation of the results:</vt:lpstr>
      <vt:lpstr>Research at residential homes level (I)</vt:lpstr>
      <vt:lpstr>Research at residential homes level (II)</vt:lpstr>
      <vt:lpstr>Some are placed in their own dwelling (living alone) </vt:lpstr>
      <vt:lpstr>In loco parentis?</vt:lpstr>
      <vt:lpstr>Présentation PowerPoint</vt:lpstr>
    </vt:vector>
  </TitlesOfParts>
  <Company>KORA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Lausten</dc:creator>
  <cp:lastModifiedBy>Coralie Aranda</cp:lastModifiedBy>
  <cp:revision>50</cp:revision>
  <cp:lastPrinted>2019-06-25T14:15:45Z</cp:lastPrinted>
  <dcterms:created xsi:type="dcterms:W3CDTF">2019-06-23T09:34:17Z</dcterms:created>
  <dcterms:modified xsi:type="dcterms:W3CDTF">2019-07-01T10:29:07Z</dcterms:modified>
</cp:coreProperties>
</file>