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1" r:id="rId2"/>
  </p:sldMasterIdLst>
  <p:notesMasterIdLst>
    <p:notesMasterId r:id="rId39"/>
  </p:notesMasterIdLst>
  <p:handoutMasterIdLst>
    <p:handoutMasterId r:id="rId40"/>
  </p:handoutMasterIdLst>
  <p:sldIdLst>
    <p:sldId id="257" r:id="rId3"/>
    <p:sldId id="264" r:id="rId4"/>
    <p:sldId id="275" r:id="rId5"/>
    <p:sldId id="276" r:id="rId6"/>
    <p:sldId id="398" r:id="rId7"/>
    <p:sldId id="453" r:id="rId8"/>
    <p:sldId id="349" r:id="rId9"/>
    <p:sldId id="377" r:id="rId10"/>
    <p:sldId id="454" r:id="rId11"/>
    <p:sldId id="278" r:id="rId12"/>
    <p:sldId id="279" r:id="rId13"/>
    <p:sldId id="284" r:id="rId14"/>
    <p:sldId id="302" r:id="rId15"/>
    <p:sldId id="455" r:id="rId16"/>
    <p:sldId id="460" r:id="rId17"/>
    <p:sldId id="306" r:id="rId18"/>
    <p:sldId id="462" r:id="rId19"/>
    <p:sldId id="465" r:id="rId20"/>
    <p:sldId id="262" r:id="rId21"/>
    <p:sldId id="464" r:id="rId22"/>
    <p:sldId id="314" r:id="rId23"/>
    <p:sldId id="466" r:id="rId24"/>
    <p:sldId id="470" r:id="rId25"/>
    <p:sldId id="467" r:id="rId26"/>
    <p:sldId id="298" r:id="rId27"/>
    <p:sldId id="320" r:id="rId28"/>
    <p:sldId id="321" r:id="rId29"/>
    <p:sldId id="463" r:id="rId30"/>
    <p:sldId id="469" r:id="rId31"/>
    <p:sldId id="468" r:id="rId32"/>
    <p:sldId id="274" r:id="rId33"/>
    <p:sldId id="270" r:id="rId34"/>
    <p:sldId id="267" r:id="rId35"/>
    <p:sldId id="355" r:id="rId36"/>
    <p:sldId id="458" r:id="rId37"/>
    <p:sldId id="317" r:id="rId3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eu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33" autoAdjust="0"/>
    <p:restoredTop sz="94660"/>
  </p:normalViewPr>
  <p:slideViewPr>
    <p:cSldViewPr>
      <p:cViewPr varScale="1">
        <p:scale>
          <a:sx n="114" d="100"/>
          <a:sy n="114" d="100"/>
        </p:scale>
        <p:origin x="840" y="11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622266932189101"/>
          <c:y val="2.31628120635556E-2"/>
          <c:w val="0.881102853453959"/>
          <c:h val="0.71714458241314505"/>
        </c:manualLayout>
      </c:layout>
      <c:lineChart>
        <c:grouping val="standard"/>
        <c:varyColors val="0"/>
        <c:ser>
          <c:idx val="0"/>
          <c:order val="0"/>
          <c:tx>
            <c:strRef>
              <c:f>Hoja1!$A$2</c:f>
              <c:strCache>
                <c:ptCount val="1"/>
                <c:pt idx="0">
                  <c:v>Residential care</c:v>
                </c:pt>
              </c:strCache>
            </c:strRef>
          </c:tx>
          <c:spPr>
            <a:ln w="50760">
              <a:solidFill>
                <a:srgbClr val="0070C0"/>
              </a:solidFill>
            </a:ln>
          </c:spPr>
          <c:marker>
            <c:symbol val="none"/>
          </c:marker>
          <c:cat>
            <c:numRef>
              <c:f>Hoja1!$B$1:$AC$1</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Hoja1!$B$2:$AC$2</c:f>
              <c:numCache>
                <c:formatCode>General</c:formatCode>
                <c:ptCount val="28"/>
                <c:pt idx="0">
                  <c:v>6637</c:v>
                </c:pt>
                <c:pt idx="1">
                  <c:v>7215</c:v>
                </c:pt>
                <c:pt idx="2">
                  <c:v>7926</c:v>
                </c:pt>
                <c:pt idx="3">
                  <c:v>7359</c:v>
                </c:pt>
                <c:pt idx="4">
                  <c:v>5623</c:v>
                </c:pt>
                <c:pt idx="5">
                  <c:v>6082</c:v>
                </c:pt>
                <c:pt idx="6">
                  <c:v>6219</c:v>
                </c:pt>
                <c:pt idx="7">
                  <c:v>5568</c:v>
                </c:pt>
                <c:pt idx="8">
                  <c:v>5605</c:v>
                </c:pt>
                <c:pt idx="9">
                  <c:v>6914</c:v>
                </c:pt>
                <c:pt idx="10">
                  <c:v>5803</c:v>
                </c:pt>
                <c:pt idx="11">
                  <c:v>7695</c:v>
                </c:pt>
                <c:pt idx="12">
                  <c:v>7020</c:v>
                </c:pt>
                <c:pt idx="13">
                  <c:v>8703</c:v>
                </c:pt>
                <c:pt idx="14">
                  <c:v>8958</c:v>
                </c:pt>
                <c:pt idx="15">
                  <c:v>9285</c:v>
                </c:pt>
                <c:pt idx="16">
                  <c:v>10261</c:v>
                </c:pt>
                <c:pt idx="17">
                  <c:v>10294</c:v>
                </c:pt>
                <c:pt idx="18">
                  <c:v>10815</c:v>
                </c:pt>
                <c:pt idx="19">
                  <c:v>9014</c:v>
                </c:pt>
                <c:pt idx="20">
                  <c:v>8722</c:v>
                </c:pt>
                <c:pt idx="21">
                  <c:v>8405</c:v>
                </c:pt>
                <c:pt idx="22">
                  <c:v>8311</c:v>
                </c:pt>
                <c:pt idx="23">
                  <c:v>9361</c:v>
                </c:pt>
                <c:pt idx="24">
                  <c:v>10235</c:v>
                </c:pt>
                <c:pt idx="25">
                  <c:v>11030</c:v>
                </c:pt>
                <c:pt idx="26">
                  <c:v>11381</c:v>
                </c:pt>
                <c:pt idx="27">
                  <c:v>16878</c:v>
                </c:pt>
              </c:numCache>
            </c:numRef>
          </c:val>
          <c:smooth val="0"/>
          <c:extLst>
            <c:ext xmlns:c16="http://schemas.microsoft.com/office/drawing/2014/chart" uri="{C3380CC4-5D6E-409C-BE32-E72D297353CC}">
              <c16:uniqueId val="{00000000-7939-7848-9A41-D777A0317697}"/>
            </c:ext>
          </c:extLst>
        </c:ser>
        <c:ser>
          <c:idx val="1"/>
          <c:order val="1"/>
          <c:tx>
            <c:strRef>
              <c:f>Hoja1!$A$3</c:f>
              <c:strCache>
                <c:ptCount val="1"/>
                <c:pt idx="0">
                  <c:v>Family foster care</c:v>
                </c:pt>
              </c:strCache>
            </c:strRef>
          </c:tx>
          <c:spPr>
            <a:ln w="50760">
              <a:solidFill>
                <a:srgbClr val="C00000"/>
              </a:solidFill>
            </a:ln>
          </c:spPr>
          <c:marker>
            <c:symbol val="none"/>
          </c:marker>
          <c:cat>
            <c:numRef>
              <c:f>Hoja1!$B$1:$AC$1</c:f>
              <c:numCache>
                <c:formatCode>General</c:formatCode>
                <c:ptCount val="28"/>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numCache>
            </c:numRef>
          </c:cat>
          <c:val>
            <c:numRef>
              <c:f>Hoja1!$B$3:$AC$3</c:f>
              <c:numCache>
                <c:formatCode>General</c:formatCode>
                <c:ptCount val="28"/>
                <c:pt idx="0">
                  <c:v>1782</c:v>
                </c:pt>
                <c:pt idx="1">
                  <c:v>2334</c:v>
                </c:pt>
                <c:pt idx="2">
                  <c:v>2542</c:v>
                </c:pt>
                <c:pt idx="3">
                  <c:v>2424</c:v>
                </c:pt>
                <c:pt idx="4">
                  <c:v>2409</c:v>
                </c:pt>
                <c:pt idx="5">
                  <c:v>3003</c:v>
                </c:pt>
                <c:pt idx="6">
                  <c:v>3194</c:v>
                </c:pt>
                <c:pt idx="7">
                  <c:v>2913</c:v>
                </c:pt>
                <c:pt idx="8">
                  <c:v>3168</c:v>
                </c:pt>
                <c:pt idx="9">
                  <c:v>2890</c:v>
                </c:pt>
                <c:pt idx="10">
                  <c:v>3274</c:v>
                </c:pt>
                <c:pt idx="11">
                  <c:v>3629</c:v>
                </c:pt>
                <c:pt idx="12">
                  <c:v>4161</c:v>
                </c:pt>
                <c:pt idx="13">
                  <c:v>4137</c:v>
                </c:pt>
                <c:pt idx="14">
                  <c:v>4347</c:v>
                </c:pt>
                <c:pt idx="15">
                  <c:v>4383</c:v>
                </c:pt>
                <c:pt idx="16">
                  <c:v>3399</c:v>
                </c:pt>
                <c:pt idx="17">
                  <c:v>4811</c:v>
                </c:pt>
                <c:pt idx="18">
                  <c:v>3246</c:v>
                </c:pt>
                <c:pt idx="19">
                  <c:v>4216</c:v>
                </c:pt>
                <c:pt idx="20">
                  <c:v>3939</c:v>
                </c:pt>
                <c:pt idx="21">
                  <c:v>3055</c:v>
                </c:pt>
                <c:pt idx="22">
                  <c:v>3707</c:v>
                </c:pt>
                <c:pt idx="23">
                  <c:v>3605</c:v>
                </c:pt>
                <c:pt idx="24">
                  <c:v>4409</c:v>
                </c:pt>
                <c:pt idx="25">
                  <c:v>4217</c:v>
                </c:pt>
                <c:pt idx="26">
                  <c:v>4269</c:v>
                </c:pt>
                <c:pt idx="27">
                  <c:v>4058</c:v>
                </c:pt>
              </c:numCache>
            </c:numRef>
          </c:val>
          <c:smooth val="0"/>
          <c:extLst>
            <c:ext xmlns:c16="http://schemas.microsoft.com/office/drawing/2014/chart" uri="{C3380CC4-5D6E-409C-BE32-E72D297353CC}">
              <c16:uniqueId val="{00000001-7939-7848-9A41-D777A0317697}"/>
            </c:ext>
          </c:extLst>
        </c:ser>
        <c:dLbls>
          <c:showLegendKey val="0"/>
          <c:showVal val="0"/>
          <c:showCatName val="0"/>
          <c:showSerName val="0"/>
          <c:showPercent val="0"/>
          <c:showBubbleSize val="0"/>
        </c:dLbls>
        <c:smooth val="0"/>
        <c:axId val="-1659573696"/>
        <c:axId val="-1727291296"/>
      </c:lineChart>
      <c:catAx>
        <c:axId val="-1659573696"/>
        <c:scaling>
          <c:orientation val="minMax"/>
        </c:scaling>
        <c:delete val="0"/>
        <c:axPos val="b"/>
        <c:numFmt formatCode="General" sourceLinked="1"/>
        <c:majorTickMark val="none"/>
        <c:minorTickMark val="none"/>
        <c:tickLblPos val="nextTo"/>
        <c:txPr>
          <a:bodyPr rot="-5400000" vert="horz"/>
          <a:lstStyle/>
          <a:p>
            <a:pPr>
              <a:defRPr lang="es-ES" sz="999" b="1">
                <a:latin typeface="Arial" pitchFamily="34" charset="0"/>
                <a:cs typeface="Arial" pitchFamily="34" charset="0"/>
              </a:defRPr>
            </a:pPr>
            <a:endParaRPr lang="fr-FR"/>
          </a:p>
        </c:txPr>
        <c:crossAx val="-1727291296"/>
        <c:crosses val="autoZero"/>
        <c:auto val="1"/>
        <c:lblAlgn val="ctr"/>
        <c:lblOffset val="100"/>
        <c:noMultiLvlLbl val="0"/>
      </c:catAx>
      <c:valAx>
        <c:axId val="-1727291296"/>
        <c:scaling>
          <c:orientation val="minMax"/>
        </c:scaling>
        <c:delete val="0"/>
        <c:axPos val="l"/>
        <c:majorGridlines/>
        <c:numFmt formatCode="General" sourceLinked="1"/>
        <c:majorTickMark val="none"/>
        <c:minorTickMark val="none"/>
        <c:tickLblPos val="nextTo"/>
        <c:txPr>
          <a:bodyPr/>
          <a:lstStyle/>
          <a:p>
            <a:pPr>
              <a:defRPr lang="es-ES" sz="1199">
                <a:latin typeface="Arial" pitchFamily="34" charset="0"/>
                <a:cs typeface="Arial" pitchFamily="34" charset="0"/>
              </a:defRPr>
            </a:pPr>
            <a:endParaRPr lang="fr-FR"/>
          </a:p>
        </c:txPr>
        <c:crossAx val="-1659573696"/>
        <c:crosses val="autoZero"/>
        <c:crossBetween val="between"/>
      </c:valAx>
    </c:plotArea>
    <c:legend>
      <c:legendPos val="b"/>
      <c:legendEntry>
        <c:idx val="0"/>
        <c:txPr>
          <a:bodyPr/>
          <a:lstStyle/>
          <a:p>
            <a:pPr>
              <a:defRPr sz="1400">
                <a:solidFill>
                  <a:srgbClr val="0070C0"/>
                </a:solidFill>
                <a:latin typeface="Arial" pitchFamily="34" charset="0"/>
                <a:cs typeface="Arial" pitchFamily="34" charset="0"/>
              </a:defRPr>
            </a:pPr>
            <a:endParaRPr lang="fr-FR"/>
          </a:p>
        </c:txPr>
      </c:legendEntry>
      <c:legendEntry>
        <c:idx val="1"/>
        <c:txPr>
          <a:bodyPr/>
          <a:lstStyle/>
          <a:p>
            <a:pPr>
              <a:defRPr sz="1400">
                <a:solidFill>
                  <a:srgbClr val="C00000"/>
                </a:solidFill>
                <a:latin typeface="Arial" pitchFamily="34" charset="0"/>
                <a:cs typeface="Arial" pitchFamily="34" charset="0"/>
              </a:defRPr>
            </a:pPr>
            <a:endParaRPr lang="fr-FR"/>
          </a:p>
        </c:txPr>
      </c:legendEntry>
      <c:overlay val="0"/>
      <c:txPr>
        <a:bodyPr/>
        <a:lstStyle/>
        <a:p>
          <a:pPr>
            <a:defRPr lang="es-ES" sz="1400">
              <a:latin typeface="Arial" pitchFamily="34" charset="0"/>
              <a:cs typeface="Arial" pitchFamily="34" charset="0"/>
            </a:defRPr>
          </a:pPr>
          <a:endParaRPr lang="fr-FR"/>
        </a:p>
      </c:txPr>
    </c:legend>
    <c:plotVisOnly val="1"/>
    <c:dispBlanksAs val="gap"/>
    <c:showDLblsOverMax val="0"/>
  </c:chart>
  <c:spPr>
    <a:noFill/>
    <a:ln>
      <a:solidFill>
        <a:schemeClr val="tx1"/>
      </a:solidFill>
    </a:ln>
  </c:spPr>
  <c:txPr>
    <a:bodyPr/>
    <a:lstStyle/>
    <a:p>
      <a:pPr>
        <a:defRPr sz="1799"/>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Hoja1!$A$2</c:f>
              <c:strCache>
                <c:ptCount val="1"/>
                <c:pt idx="0">
                  <c:v>Acogimiento residencial</c:v>
                </c:pt>
              </c:strCache>
            </c:strRef>
          </c:tx>
          <c:spPr>
            <a:ln w="41275">
              <a:solidFill>
                <a:schemeClr val="accent3">
                  <a:lumMod val="60000"/>
                  <a:lumOff val="40000"/>
                </a:schemeClr>
              </a:solidFill>
            </a:ln>
          </c:spPr>
          <c:marker>
            <c:symbol val="none"/>
          </c:marker>
          <c:cat>
            <c:numRef>
              <c:f>Hoja1!$B$1:$S$1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Hoja1!$B$2:$S$2</c:f>
              <c:numCache>
                <c:formatCode>General</c:formatCode>
                <c:ptCount val="18"/>
                <c:pt idx="0">
                  <c:v>15207</c:v>
                </c:pt>
                <c:pt idx="1">
                  <c:v>14742</c:v>
                </c:pt>
                <c:pt idx="2">
                  <c:v>14556</c:v>
                </c:pt>
                <c:pt idx="3">
                  <c:v>14072</c:v>
                </c:pt>
                <c:pt idx="4">
                  <c:v>14159</c:v>
                </c:pt>
                <c:pt idx="5">
                  <c:v>13276</c:v>
                </c:pt>
                <c:pt idx="6">
                  <c:v>14683</c:v>
                </c:pt>
                <c:pt idx="7">
                  <c:v>14948</c:v>
                </c:pt>
                <c:pt idx="8">
                  <c:v>15493</c:v>
                </c:pt>
                <c:pt idx="9">
                  <c:v>14857</c:v>
                </c:pt>
                <c:pt idx="10">
                  <c:v>14088</c:v>
                </c:pt>
                <c:pt idx="11">
                  <c:v>14059</c:v>
                </c:pt>
                <c:pt idx="12">
                  <c:v>13703</c:v>
                </c:pt>
                <c:pt idx="13">
                  <c:v>13401</c:v>
                </c:pt>
                <c:pt idx="14">
                  <c:v>13563</c:v>
                </c:pt>
                <c:pt idx="15">
                  <c:v>13596</c:v>
                </c:pt>
                <c:pt idx="16">
                  <c:v>14104</c:v>
                </c:pt>
                <c:pt idx="17">
                  <c:v>17527</c:v>
                </c:pt>
              </c:numCache>
            </c:numRef>
          </c:val>
          <c:smooth val="0"/>
          <c:extLst>
            <c:ext xmlns:c16="http://schemas.microsoft.com/office/drawing/2014/chart" uri="{C3380CC4-5D6E-409C-BE32-E72D297353CC}">
              <c16:uniqueId val="{00000000-2EC8-654E-A9D8-C9C34D282C4A}"/>
            </c:ext>
          </c:extLst>
        </c:ser>
        <c:ser>
          <c:idx val="1"/>
          <c:order val="1"/>
          <c:tx>
            <c:strRef>
              <c:f>Hoja1!$A$3</c:f>
              <c:strCache>
                <c:ptCount val="1"/>
                <c:pt idx="0">
                  <c:v>Acogimiento familiar</c:v>
                </c:pt>
              </c:strCache>
            </c:strRef>
          </c:tx>
          <c:spPr>
            <a:ln w="41275">
              <a:solidFill>
                <a:srgbClr val="C00000"/>
              </a:solidFill>
            </a:ln>
          </c:spPr>
          <c:marker>
            <c:symbol val="none"/>
          </c:marker>
          <c:cat>
            <c:numRef>
              <c:f>Hoja1!$B$1:$S$1</c:f>
              <c:numCache>
                <c:formatCode>General</c:formatCod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Hoja1!$B$3:$S$3</c:f>
              <c:numCache>
                <c:formatCode>General</c:formatCode>
                <c:ptCount val="18"/>
                <c:pt idx="0">
                  <c:v>19426</c:v>
                </c:pt>
                <c:pt idx="1">
                  <c:v>20636</c:v>
                </c:pt>
                <c:pt idx="2">
                  <c:v>23157</c:v>
                </c:pt>
                <c:pt idx="3">
                  <c:v>23137</c:v>
                </c:pt>
                <c:pt idx="4">
                  <c:v>22645</c:v>
                </c:pt>
                <c:pt idx="5">
                  <c:v>23030</c:v>
                </c:pt>
                <c:pt idx="6">
                  <c:v>22265</c:v>
                </c:pt>
                <c:pt idx="7">
                  <c:v>24358</c:v>
                </c:pt>
                <c:pt idx="8">
                  <c:v>21149</c:v>
                </c:pt>
                <c:pt idx="9">
                  <c:v>21831</c:v>
                </c:pt>
                <c:pt idx="10">
                  <c:v>20481</c:v>
                </c:pt>
                <c:pt idx="11">
                  <c:v>21446</c:v>
                </c:pt>
                <c:pt idx="12">
                  <c:v>21127</c:v>
                </c:pt>
                <c:pt idx="13">
                  <c:v>21644</c:v>
                </c:pt>
                <c:pt idx="14">
                  <c:v>19119</c:v>
                </c:pt>
                <c:pt idx="15">
                  <c:v>20172</c:v>
                </c:pt>
                <c:pt idx="16">
                  <c:v>19641</c:v>
                </c:pt>
                <c:pt idx="17">
                  <c:v>19004</c:v>
                </c:pt>
              </c:numCache>
            </c:numRef>
          </c:val>
          <c:smooth val="0"/>
          <c:extLst>
            <c:ext xmlns:c16="http://schemas.microsoft.com/office/drawing/2014/chart" uri="{C3380CC4-5D6E-409C-BE32-E72D297353CC}">
              <c16:uniqueId val="{00000001-2EC8-654E-A9D8-C9C34D282C4A}"/>
            </c:ext>
          </c:extLst>
        </c:ser>
        <c:dLbls>
          <c:showLegendKey val="0"/>
          <c:showVal val="0"/>
          <c:showCatName val="0"/>
          <c:showSerName val="0"/>
          <c:showPercent val="0"/>
          <c:showBubbleSize val="0"/>
        </c:dLbls>
        <c:smooth val="0"/>
        <c:axId val="-1659891728"/>
        <c:axId val="-1659889952"/>
      </c:lineChart>
      <c:catAx>
        <c:axId val="-1659891728"/>
        <c:scaling>
          <c:orientation val="minMax"/>
        </c:scaling>
        <c:delete val="0"/>
        <c:axPos val="b"/>
        <c:numFmt formatCode="General" sourceLinked="1"/>
        <c:majorTickMark val="none"/>
        <c:minorTickMark val="none"/>
        <c:tickLblPos val="nextTo"/>
        <c:txPr>
          <a:bodyPr rot="-5400000" vert="horz"/>
          <a:lstStyle/>
          <a:p>
            <a:pPr>
              <a:defRPr sz="1400"/>
            </a:pPr>
            <a:endParaRPr lang="fr-FR"/>
          </a:p>
        </c:txPr>
        <c:crossAx val="-1659889952"/>
        <c:crosses val="autoZero"/>
        <c:auto val="1"/>
        <c:lblAlgn val="ctr"/>
        <c:lblOffset val="100"/>
        <c:noMultiLvlLbl val="0"/>
      </c:catAx>
      <c:valAx>
        <c:axId val="-1659889952"/>
        <c:scaling>
          <c:orientation val="minMax"/>
        </c:scaling>
        <c:delete val="0"/>
        <c:axPos val="l"/>
        <c:majorGridlines/>
        <c:numFmt formatCode="General" sourceLinked="1"/>
        <c:majorTickMark val="none"/>
        <c:minorTickMark val="none"/>
        <c:tickLblPos val="nextTo"/>
        <c:txPr>
          <a:bodyPr/>
          <a:lstStyle/>
          <a:p>
            <a:pPr>
              <a:defRPr sz="1200"/>
            </a:pPr>
            <a:endParaRPr lang="fr-FR"/>
          </a:p>
        </c:txPr>
        <c:crossAx val="-1659891728"/>
        <c:crosses val="autoZero"/>
        <c:crossBetween val="between"/>
      </c:valAx>
    </c:plotArea>
    <c:legend>
      <c:legendPos val="b"/>
      <c:legendEntry>
        <c:idx val="0"/>
        <c:txPr>
          <a:bodyPr/>
          <a:lstStyle/>
          <a:p>
            <a:pPr>
              <a:defRPr sz="1400" b="1">
                <a:solidFill>
                  <a:schemeClr val="accent6">
                    <a:lumMod val="75000"/>
                  </a:schemeClr>
                </a:solidFill>
              </a:defRPr>
            </a:pPr>
            <a:endParaRPr lang="fr-FR"/>
          </a:p>
        </c:txPr>
      </c:legendEntry>
      <c:legendEntry>
        <c:idx val="1"/>
        <c:txPr>
          <a:bodyPr/>
          <a:lstStyle/>
          <a:p>
            <a:pPr>
              <a:defRPr sz="1400" b="1">
                <a:solidFill>
                  <a:srgbClr val="C00000"/>
                </a:solidFill>
              </a:defRPr>
            </a:pPr>
            <a:endParaRPr lang="fr-FR"/>
          </a:p>
        </c:txPr>
      </c:legendEntry>
      <c:overlay val="0"/>
      <c:txPr>
        <a:bodyPr/>
        <a:lstStyle/>
        <a:p>
          <a:pPr>
            <a:defRPr sz="1400" b="1"/>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Serie 1</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49EE-834D-9EB3-B9B536090A1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49EE-834D-9EB3-B9B536090A1C}"/>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49EE-834D-9EB3-B9B536090A1C}"/>
              </c:ext>
            </c:extLst>
          </c:dPt>
          <c:dLbls>
            <c:dLbl>
              <c:idx val="1"/>
              <c:layout>
                <c:manualLayout>
                  <c:x val="0.134362336490287"/>
                  <c:y val="-0.3592140590270331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9EE-834D-9EB3-B9B536090A1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Residential care</c:v>
                </c:pt>
                <c:pt idx="1">
                  <c:v>Kinship care</c:v>
                </c:pt>
                <c:pt idx="2">
                  <c:v>Non relative family foster care</c:v>
                </c:pt>
              </c:strCache>
            </c:strRef>
          </c:cat>
          <c:val>
            <c:numRef>
              <c:f>Sheet1!$B$2:$B$4</c:f>
              <c:numCache>
                <c:formatCode>General</c:formatCode>
                <c:ptCount val="3"/>
                <c:pt idx="0">
                  <c:v>13596</c:v>
                </c:pt>
                <c:pt idx="1">
                  <c:v>12851</c:v>
                </c:pt>
                <c:pt idx="2">
                  <c:v>7321</c:v>
                </c:pt>
              </c:numCache>
            </c:numRef>
          </c:val>
          <c:extLst>
            <c:ext xmlns:c16="http://schemas.microsoft.com/office/drawing/2014/chart" uri="{C3380CC4-5D6E-409C-BE32-E72D297353CC}">
              <c16:uniqueId val="{00000006-49EE-834D-9EB3-B9B536090A1C}"/>
            </c:ext>
          </c:extLst>
        </c:ser>
        <c:ser>
          <c:idx val="1"/>
          <c:order val="1"/>
          <c:tx>
            <c:strRef>
              <c:f>Sheet1!$C$1</c:f>
              <c:strCache>
                <c:ptCount val="1"/>
                <c:pt idx="0">
                  <c:v>Serie 2</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8-49EE-834D-9EB3-B9B536090A1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A-49EE-834D-9EB3-B9B536090A1C}"/>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C-49EE-834D-9EB3-B9B536090A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Residential care</c:v>
                </c:pt>
                <c:pt idx="1">
                  <c:v>Kinship care</c:v>
                </c:pt>
                <c:pt idx="2">
                  <c:v>Non relative family foster care</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D-49EE-834D-9EB3-B9B536090A1C}"/>
            </c:ext>
          </c:extLst>
        </c:ser>
        <c:ser>
          <c:idx val="2"/>
          <c:order val="2"/>
          <c:tx>
            <c:strRef>
              <c:f>Sheet1!$D$1</c:f>
              <c:strCache>
                <c:ptCount val="1"/>
                <c:pt idx="0">
                  <c:v>Serie 3</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F-49EE-834D-9EB3-B9B536090A1C}"/>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1-49EE-834D-9EB3-B9B536090A1C}"/>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13-49EE-834D-9EB3-B9B536090A1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Residential care</c:v>
                </c:pt>
                <c:pt idx="1">
                  <c:v>Kinship care</c:v>
                </c:pt>
                <c:pt idx="2">
                  <c:v>Non relative family foster care</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14-49EE-834D-9EB3-B9B536090A1C}"/>
            </c:ext>
          </c:extLst>
        </c:ser>
        <c:dLbls>
          <c:showLegendKey val="0"/>
          <c:showVal val="0"/>
          <c:showCatName val="1"/>
          <c:showSerName val="0"/>
          <c:showPercent val="1"/>
          <c:showBubbleSize val="0"/>
          <c:showLeaderLines val="1"/>
        </c:dLbls>
      </c:pie3DChart>
      <c:spPr>
        <a:noFill/>
        <a:ln>
          <a:noFill/>
        </a:ln>
        <a:effectLst/>
      </c:spPr>
    </c:plotArea>
    <c:plotVisOnly val="1"/>
    <c:dispBlanksAs val="zero"/>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S_tradnl" dirty="0" err="1"/>
              <a:t>Adoption</a:t>
            </a:r>
            <a:endParaRPr lang="es-ES_tradnl"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Hoja1!$B$1</c:f>
              <c:strCache>
                <c:ptCount val="1"/>
                <c:pt idx="0">
                  <c:v>National</c:v>
                </c:pt>
              </c:strCache>
            </c:strRef>
          </c:tx>
          <c:spPr>
            <a:ln w="28575" cap="rnd">
              <a:solidFill>
                <a:schemeClr val="accent1"/>
              </a:solidFill>
              <a:round/>
            </a:ln>
            <a:effectLst/>
          </c:spPr>
          <c:marker>
            <c:symbol val="none"/>
          </c:marker>
          <c:cat>
            <c:numRef>
              <c:f>Hoja1!$A$2:$A$20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Hoja1!$B$2:$B$20</c:f>
              <c:numCache>
                <c:formatCode>General</c:formatCode>
                <c:ptCount val="19"/>
                <c:pt idx="0">
                  <c:v>875</c:v>
                </c:pt>
                <c:pt idx="1">
                  <c:v>868</c:v>
                </c:pt>
                <c:pt idx="2">
                  <c:v>964</c:v>
                </c:pt>
                <c:pt idx="3">
                  <c:v>1075</c:v>
                </c:pt>
                <c:pt idx="4">
                  <c:v>1018</c:v>
                </c:pt>
                <c:pt idx="5">
                  <c:v>896</c:v>
                </c:pt>
                <c:pt idx="6">
                  <c:v>828</c:v>
                </c:pt>
                <c:pt idx="7">
                  <c:v>691</c:v>
                </c:pt>
                <c:pt idx="8">
                  <c:v>916</c:v>
                </c:pt>
                <c:pt idx="9">
                  <c:v>740</c:v>
                </c:pt>
                <c:pt idx="10">
                  <c:v>672</c:v>
                </c:pt>
                <c:pt idx="11">
                  <c:v>952</c:v>
                </c:pt>
                <c:pt idx="12">
                  <c:v>793</c:v>
                </c:pt>
                <c:pt idx="13">
                  <c:v>710</c:v>
                </c:pt>
                <c:pt idx="14">
                  <c:v>641</c:v>
                </c:pt>
                <c:pt idx="15">
                  <c:v>770</c:v>
                </c:pt>
                <c:pt idx="16">
                  <c:v>525</c:v>
                </c:pt>
                <c:pt idx="17">
                  <c:v>608</c:v>
                </c:pt>
                <c:pt idx="18">
                  <c:v>588</c:v>
                </c:pt>
              </c:numCache>
            </c:numRef>
          </c:val>
          <c:smooth val="0"/>
          <c:extLst>
            <c:ext xmlns:c16="http://schemas.microsoft.com/office/drawing/2014/chart" uri="{C3380CC4-5D6E-409C-BE32-E72D297353CC}">
              <c16:uniqueId val="{00000000-A283-7744-9653-8F12D916057E}"/>
            </c:ext>
          </c:extLst>
        </c:ser>
        <c:ser>
          <c:idx val="1"/>
          <c:order val="1"/>
          <c:tx>
            <c:strRef>
              <c:f>Hoja1!$C$1</c:f>
              <c:strCache>
                <c:ptCount val="1"/>
                <c:pt idx="0">
                  <c:v>International</c:v>
                </c:pt>
              </c:strCache>
            </c:strRef>
          </c:tx>
          <c:spPr>
            <a:ln w="28575" cap="rnd">
              <a:solidFill>
                <a:schemeClr val="accent2"/>
              </a:solidFill>
              <a:round/>
            </a:ln>
            <a:effectLst/>
          </c:spPr>
          <c:marker>
            <c:symbol val="none"/>
          </c:marker>
          <c:cat>
            <c:numRef>
              <c:f>Hoja1!$A$2:$A$20</c:f>
              <c:numCache>
                <c:formatCode>General</c:formatCode>
                <c:ptCount val="19"/>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numCache>
            </c:numRef>
          </c:cat>
          <c:val>
            <c:numRef>
              <c:f>Hoja1!$C$2:$C$20</c:f>
              <c:numCache>
                <c:formatCode>General</c:formatCode>
                <c:ptCount val="19"/>
                <c:pt idx="0">
                  <c:v>1487</c:v>
                </c:pt>
                <c:pt idx="1">
                  <c:v>2006</c:v>
                </c:pt>
                <c:pt idx="2">
                  <c:v>3062</c:v>
                </c:pt>
                <c:pt idx="3">
                  <c:v>3428</c:v>
                </c:pt>
                <c:pt idx="4">
                  <c:v>3625</c:v>
                </c:pt>
                <c:pt idx="5">
                  <c:v>3951</c:v>
                </c:pt>
                <c:pt idx="6">
                  <c:v>5541</c:v>
                </c:pt>
                <c:pt idx="7">
                  <c:v>5423</c:v>
                </c:pt>
                <c:pt idx="8">
                  <c:v>4472</c:v>
                </c:pt>
                <c:pt idx="9">
                  <c:v>3648</c:v>
                </c:pt>
                <c:pt idx="10">
                  <c:v>3156</c:v>
                </c:pt>
                <c:pt idx="11">
                  <c:v>3006</c:v>
                </c:pt>
                <c:pt idx="12">
                  <c:v>2891</c:v>
                </c:pt>
                <c:pt idx="13">
                  <c:v>2573</c:v>
                </c:pt>
                <c:pt idx="14">
                  <c:v>1669</c:v>
                </c:pt>
                <c:pt idx="15">
                  <c:v>1191</c:v>
                </c:pt>
                <c:pt idx="16">
                  <c:v>824</c:v>
                </c:pt>
                <c:pt idx="17">
                  <c:v>799</c:v>
                </c:pt>
                <c:pt idx="18">
                  <c:v>567</c:v>
                </c:pt>
              </c:numCache>
            </c:numRef>
          </c:val>
          <c:smooth val="0"/>
          <c:extLst>
            <c:ext xmlns:c16="http://schemas.microsoft.com/office/drawing/2014/chart" uri="{C3380CC4-5D6E-409C-BE32-E72D297353CC}">
              <c16:uniqueId val="{00000001-A283-7744-9653-8F12D916057E}"/>
            </c:ext>
          </c:extLst>
        </c:ser>
        <c:dLbls>
          <c:showLegendKey val="0"/>
          <c:showVal val="0"/>
          <c:showCatName val="0"/>
          <c:showSerName val="0"/>
          <c:showPercent val="0"/>
          <c:showBubbleSize val="0"/>
        </c:dLbls>
        <c:smooth val="0"/>
        <c:axId val="2112689648"/>
        <c:axId val="2112544320"/>
      </c:lineChart>
      <c:catAx>
        <c:axId val="211268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2544320"/>
        <c:crosses val="autoZero"/>
        <c:auto val="1"/>
        <c:lblAlgn val="ctr"/>
        <c:lblOffset val="100"/>
        <c:noMultiLvlLbl val="0"/>
      </c:catAx>
      <c:valAx>
        <c:axId val="21125443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211268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cat>
            <c:strRef>
              <c:f>Hoja1!$A$2:$A$5</c:f>
              <c:strCache>
                <c:ptCount val="4"/>
                <c:pt idx="0">
                  <c:v>Relationship with educators</c:v>
                </c:pt>
                <c:pt idx="1">
                  <c:v>Relationship with peers</c:v>
                </c:pt>
                <c:pt idx="2">
                  <c:v>Schedule organization</c:v>
                </c:pt>
                <c:pt idx="3">
                  <c:v>Discipline and sanctions</c:v>
                </c:pt>
              </c:strCache>
            </c:strRef>
          </c:cat>
          <c:val>
            <c:numRef>
              <c:f>Hoja1!$B$2:$B$5</c:f>
              <c:numCache>
                <c:formatCode>General</c:formatCode>
                <c:ptCount val="4"/>
                <c:pt idx="0">
                  <c:v>59</c:v>
                </c:pt>
                <c:pt idx="1">
                  <c:v>78</c:v>
                </c:pt>
                <c:pt idx="2">
                  <c:v>85</c:v>
                </c:pt>
                <c:pt idx="3">
                  <c:v>59</c:v>
                </c:pt>
              </c:numCache>
            </c:numRef>
          </c:val>
          <c:extLst>
            <c:ext xmlns:c16="http://schemas.microsoft.com/office/drawing/2014/chart" uri="{C3380CC4-5D6E-409C-BE32-E72D297353CC}">
              <c16:uniqueId val="{00000000-360D-3B4F-83C3-037A06C5969E}"/>
            </c:ext>
          </c:extLst>
        </c:ser>
        <c:dLbls>
          <c:showLegendKey val="0"/>
          <c:showVal val="0"/>
          <c:showCatName val="0"/>
          <c:showSerName val="0"/>
          <c:showPercent val="0"/>
          <c:showBubbleSize val="0"/>
        </c:dLbls>
        <c:gapWidth val="182"/>
        <c:axId val="1131842144"/>
        <c:axId val="1131843824"/>
      </c:barChart>
      <c:catAx>
        <c:axId val="1131842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1131843824"/>
        <c:crosses val="autoZero"/>
        <c:auto val="1"/>
        <c:lblAlgn val="ctr"/>
        <c:lblOffset val="100"/>
        <c:noMultiLvlLbl val="0"/>
      </c:catAx>
      <c:valAx>
        <c:axId val="1131843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131842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bar"/>
        <c:grouping val="clustered"/>
        <c:varyColors val="0"/>
        <c:ser>
          <c:idx val="0"/>
          <c:order val="0"/>
          <c:tx>
            <c:strRef>
              <c:f>Hoja1!$B$1</c:f>
              <c:strCache>
                <c:ptCount val="1"/>
                <c:pt idx="0">
                  <c:v>Adolescents in care n=719</c:v>
                </c:pt>
              </c:strCache>
            </c:strRef>
          </c:tx>
          <c:spPr>
            <a:solidFill>
              <a:schemeClr val="accent2"/>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5033-41F9-BD21-3F5850C6DE83}"/>
                </c:ext>
              </c:extLst>
            </c:dLbl>
            <c:spPr>
              <a:noFill/>
              <a:ln>
                <a:noFill/>
              </a:ln>
              <a:effectLst/>
            </c:spPr>
            <c:txPr>
              <a:bodyPr wrap="square" lIns="38100" tIns="19050" rIns="38100" bIns="19050" anchor="ctr">
                <a:spAutoFit/>
              </a:bodyPr>
              <a:lstStyle/>
              <a:p>
                <a:pPr>
                  <a:defRPr sz="2400" b="1">
                    <a:solidFill>
                      <a:schemeClr val="accent2">
                        <a:lumMod val="75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Total</c:v>
                </c:pt>
                <c:pt idx="1">
                  <c:v>Internalizing</c:v>
                </c:pt>
                <c:pt idx="2">
                  <c:v>Externalizing</c:v>
                </c:pt>
              </c:strCache>
            </c:strRef>
          </c:cat>
          <c:val>
            <c:numRef>
              <c:f>Hoja1!$B$2:$B$4</c:f>
              <c:numCache>
                <c:formatCode>0.0</c:formatCode>
                <c:ptCount val="3"/>
                <c:pt idx="0">
                  <c:v>45.7</c:v>
                </c:pt>
                <c:pt idx="1">
                  <c:v>31.9</c:v>
                </c:pt>
                <c:pt idx="2">
                  <c:v>50.8</c:v>
                </c:pt>
              </c:numCache>
            </c:numRef>
          </c:val>
          <c:extLst>
            <c:ext xmlns:c16="http://schemas.microsoft.com/office/drawing/2014/chart" uri="{C3380CC4-5D6E-409C-BE32-E72D297353CC}">
              <c16:uniqueId val="{00000001-5033-41F9-BD21-3F5850C6DE83}"/>
            </c:ext>
          </c:extLst>
        </c:ser>
        <c:ser>
          <c:idx val="1"/>
          <c:order val="1"/>
          <c:tx>
            <c:strRef>
              <c:f>Hoja1!$C$1</c:f>
              <c:strCache>
                <c:ptCount val="1"/>
                <c:pt idx="0">
                  <c:v>UAM n=89</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2400" b="1">
                    <a:solidFill>
                      <a:schemeClr val="accent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Hoja1!$A$2:$A$4</c:f>
              <c:strCache>
                <c:ptCount val="3"/>
                <c:pt idx="0">
                  <c:v>Total</c:v>
                </c:pt>
                <c:pt idx="1">
                  <c:v>Internalizing</c:v>
                </c:pt>
                <c:pt idx="2">
                  <c:v>Externalizing</c:v>
                </c:pt>
              </c:strCache>
            </c:strRef>
          </c:cat>
          <c:val>
            <c:numRef>
              <c:f>Hoja1!$C$2:$C$4</c:f>
              <c:numCache>
                <c:formatCode>0.0</c:formatCode>
                <c:ptCount val="3"/>
                <c:pt idx="0">
                  <c:v>31.5</c:v>
                </c:pt>
                <c:pt idx="1">
                  <c:v>22.5</c:v>
                </c:pt>
                <c:pt idx="2">
                  <c:v>33.700000000000003</c:v>
                </c:pt>
              </c:numCache>
            </c:numRef>
          </c:val>
          <c:extLst>
            <c:ext xmlns:c16="http://schemas.microsoft.com/office/drawing/2014/chart" uri="{C3380CC4-5D6E-409C-BE32-E72D297353CC}">
              <c16:uniqueId val="{00000002-5033-41F9-BD21-3F5850C6DE83}"/>
            </c:ext>
          </c:extLst>
        </c:ser>
        <c:dLbls>
          <c:showLegendKey val="0"/>
          <c:showVal val="0"/>
          <c:showCatName val="0"/>
          <c:showSerName val="0"/>
          <c:showPercent val="0"/>
          <c:showBubbleSize val="0"/>
        </c:dLbls>
        <c:gapWidth val="150"/>
        <c:axId val="337594200"/>
        <c:axId val="337598512"/>
      </c:barChart>
      <c:catAx>
        <c:axId val="337594200"/>
        <c:scaling>
          <c:orientation val="minMax"/>
        </c:scaling>
        <c:delete val="0"/>
        <c:axPos val="l"/>
        <c:numFmt formatCode="General" sourceLinked="0"/>
        <c:majorTickMark val="out"/>
        <c:minorTickMark val="none"/>
        <c:tickLblPos val="nextTo"/>
        <c:txPr>
          <a:bodyPr/>
          <a:lstStyle/>
          <a:p>
            <a:pPr>
              <a:defRPr sz="2400"/>
            </a:pPr>
            <a:endParaRPr lang="fr-FR"/>
          </a:p>
        </c:txPr>
        <c:crossAx val="337598512"/>
        <c:crosses val="autoZero"/>
        <c:auto val="1"/>
        <c:lblAlgn val="ctr"/>
        <c:lblOffset val="100"/>
        <c:noMultiLvlLbl val="0"/>
      </c:catAx>
      <c:valAx>
        <c:axId val="337598512"/>
        <c:scaling>
          <c:orientation val="minMax"/>
          <c:max val="50"/>
        </c:scaling>
        <c:delete val="0"/>
        <c:axPos val="b"/>
        <c:numFmt formatCode="0" sourceLinked="0"/>
        <c:majorTickMark val="out"/>
        <c:minorTickMark val="none"/>
        <c:tickLblPos val="nextTo"/>
        <c:crossAx val="337594200"/>
        <c:crosses val="autoZero"/>
        <c:crossBetween val="between"/>
      </c:valAx>
    </c:plotArea>
    <c:legend>
      <c:legendPos val="r"/>
      <c:layout>
        <c:manualLayout>
          <c:xMode val="edge"/>
          <c:yMode val="edge"/>
          <c:x val="0.68028446564371758"/>
          <c:y val="0.6916623516077075"/>
          <c:w val="0.31838006427081234"/>
          <c:h val="0.20155867088230031"/>
        </c:manualLayout>
      </c:layout>
      <c:overlay val="0"/>
      <c:txPr>
        <a:bodyPr/>
        <a:lstStyle/>
        <a:p>
          <a:pPr>
            <a:defRPr sz="20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8501042798943066E-2"/>
          <c:y val="5.3262521632673726E-2"/>
          <c:w val="0.90448437340262222"/>
          <c:h val="0.58651727754962046"/>
        </c:manualLayout>
      </c:layout>
      <c:lineChart>
        <c:grouping val="standard"/>
        <c:varyColors val="0"/>
        <c:ser>
          <c:idx val="0"/>
          <c:order val="0"/>
          <c:tx>
            <c:strRef>
              <c:f>Hoja1!$B$1</c:f>
              <c:strCache>
                <c:ptCount val="1"/>
                <c:pt idx="0">
                  <c:v>Adolescents in care n=719</c:v>
                </c:pt>
              </c:strCache>
            </c:strRef>
          </c:tx>
          <c:spPr>
            <a:ln w="47625">
              <a:solidFill>
                <a:schemeClr val="accent2">
                  <a:lumMod val="75000"/>
                </a:schemeClr>
              </a:solidFill>
            </a:ln>
          </c:spPr>
          <c:marker>
            <c:symbol val="none"/>
          </c:marker>
          <c:dLbls>
            <c:dLbl>
              <c:idx val="0"/>
              <c:layout>
                <c:manualLayout>
                  <c:x val="-1.6774529976349233E-3"/>
                  <c:y val="-2.01666687839022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E5-4046-8BDB-9C0B2C488BF7}"/>
                </c:ext>
              </c:extLst>
            </c:dLbl>
            <c:dLbl>
              <c:idx val="1"/>
              <c:layout>
                <c:manualLayout>
                  <c:x val="-9.8204264870931802E-3"/>
                  <c:y val="-3.51533500323826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E5-4046-8BDB-9C0B2C488BF7}"/>
                </c:ext>
              </c:extLst>
            </c:dLbl>
            <c:dLbl>
              <c:idx val="2"/>
              <c:layout>
                <c:manualLayout>
                  <c:x val="-2.4673241602375461E-2"/>
                  <c:y val="-3.717063003656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E5-4046-8BDB-9C0B2C488BF7}"/>
                </c:ext>
              </c:extLst>
            </c:dLbl>
            <c:dLbl>
              <c:idx val="3"/>
              <c:layout>
                <c:manualLayout>
                  <c:x val="-1.6774529976349233E-3"/>
                  <c:y val="2.88095268341460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E5-4046-8BDB-9C0B2C488BF7}"/>
                </c:ext>
              </c:extLst>
            </c:dLbl>
            <c:dLbl>
              <c:idx val="4"/>
              <c:layout>
                <c:manualLayout>
                  <c:x val="-3.3670033670033669E-2"/>
                  <c:y val="-3.8895935303298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E5-4046-8BDB-9C0B2C488BF7}"/>
                </c:ext>
              </c:extLst>
            </c:dLbl>
            <c:dLbl>
              <c:idx val="5"/>
              <c:layout>
                <c:manualLayout>
                  <c:x val="-2.3849607182940619E-2"/>
                  <c:y val="3.6302872949745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E5-4046-8BDB-9C0B2C488BF7}"/>
                </c:ext>
              </c:extLst>
            </c:dLbl>
            <c:dLbl>
              <c:idx val="6"/>
              <c:layout>
                <c:manualLayout>
                  <c:x val="-3.88244319838809E-2"/>
                  <c:y val="-4.8261586496801318E-2"/>
                </c:manualLayout>
              </c:layout>
              <c:spPr>
                <a:noFill/>
                <a:ln>
                  <a:noFill/>
                </a:ln>
                <a:effectLst/>
              </c:spPr>
              <c:txPr>
                <a:bodyPr wrap="square" lIns="38100" tIns="19050" rIns="38100" bIns="19050" anchor="ctr">
                  <a:noAutofit/>
                </a:bodyPr>
                <a:lstStyle/>
                <a:p>
                  <a:pPr>
                    <a:defRPr b="1" baseline="0">
                      <a:solidFill>
                        <a:schemeClr val="accent2">
                          <a:lumMod val="75000"/>
                        </a:schemeClr>
                      </a:solidFill>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6.8553536237263277E-2"/>
                      <c:h val="6.2168772015507738E-2"/>
                    </c:manualLayout>
                  </c15:layout>
                </c:ext>
                <c:ext xmlns:c16="http://schemas.microsoft.com/office/drawing/2014/chart" uri="{C3380CC4-5D6E-409C-BE32-E72D297353CC}">
                  <c16:uniqueId val="{00000006-05E5-4046-8BDB-9C0B2C488BF7}"/>
                </c:ext>
              </c:extLst>
            </c:dLbl>
            <c:dLbl>
              <c:idx val="8"/>
              <c:layout>
                <c:manualLayout>
                  <c:x val="-1.3419623981079386E-2"/>
                  <c:y val="-1.4404763417073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E5-4046-8BDB-9C0B2C488BF7}"/>
                </c:ext>
              </c:extLst>
            </c:dLbl>
            <c:dLbl>
              <c:idx val="9"/>
              <c:layout>
                <c:manualLayout>
                  <c:x val="-1.8237934904601676E-2"/>
                  <c:y val="4.4082060010404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E5-4046-8BDB-9C0B2C488BF7}"/>
                </c:ext>
              </c:extLst>
            </c:dLbl>
            <c:dLbl>
              <c:idx val="10"/>
              <c:layout>
                <c:manualLayout>
                  <c:x val="-9.8204264870932565E-3"/>
                  <c:y val="3.3709810596191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E5-4046-8BDB-9C0B2C488BF7}"/>
                </c:ext>
              </c:extLst>
            </c:dLbl>
            <c:spPr>
              <a:noFill/>
              <a:ln>
                <a:noFill/>
              </a:ln>
              <a:effectLst/>
            </c:spPr>
            <c:txPr>
              <a:bodyPr wrap="square" lIns="38100" tIns="19050" rIns="38100" bIns="19050" anchor="ctr">
                <a:spAutoFit/>
              </a:bodyPr>
              <a:lstStyle/>
              <a:p>
                <a:pPr>
                  <a:defRPr b="1" baseline="0">
                    <a:solidFill>
                      <a:schemeClr val="accent2">
                        <a:lumMod val="75000"/>
                      </a:schemeClr>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12"/>
                <c:pt idx="0">
                  <c:v>Health</c:v>
                </c:pt>
                <c:pt idx="1">
                  <c:v>Standard of living </c:v>
                </c:pt>
                <c:pt idx="2">
                  <c:v>Achievements </c:v>
                </c:pt>
                <c:pt idx="3">
                  <c:v>Safety</c:v>
                </c:pt>
                <c:pt idx="4">
                  <c:v>Groups</c:v>
                </c:pt>
                <c:pt idx="5">
                  <c:v>Future</c:v>
                </c:pt>
                <c:pt idx="6">
                  <c:v>Relationships</c:v>
                </c:pt>
                <c:pt idx="7">
                  <c:v>Entertainment</c:v>
                </c:pt>
                <c:pt idx="8">
                  <c:v>Family</c:v>
                </c:pt>
                <c:pt idx="9">
                  <c:v>Residential facility</c:v>
                </c:pt>
                <c:pt idx="10">
                  <c:v>Body</c:v>
                </c:pt>
                <c:pt idx="11">
                  <c:v>Wellbeing Index</c:v>
                </c:pt>
              </c:strCache>
            </c:strRef>
          </c:cat>
          <c:val>
            <c:numRef>
              <c:f>Hoja1!$B$2:$B$13</c:f>
              <c:numCache>
                <c:formatCode>General</c:formatCode>
                <c:ptCount val="12"/>
                <c:pt idx="0">
                  <c:v>7.9</c:v>
                </c:pt>
                <c:pt idx="1">
                  <c:v>7.3</c:v>
                </c:pt>
                <c:pt idx="2">
                  <c:v>7.4</c:v>
                </c:pt>
                <c:pt idx="3">
                  <c:v>7.3</c:v>
                </c:pt>
                <c:pt idx="4">
                  <c:v>8.1999999999999993</c:v>
                </c:pt>
                <c:pt idx="5">
                  <c:v>6.8</c:v>
                </c:pt>
                <c:pt idx="6">
                  <c:v>8.1</c:v>
                </c:pt>
                <c:pt idx="7">
                  <c:v>8.5</c:v>
                </c:pt>
                <c:pt idx="8">
                  <c:v>7.4</c:v>
                </c:pt>
                <c:pt idx="9">
                  <c:v>6.8</c:v>
                </c:pt>
                <c:pt idx="10">
                  <c:v>7.4</c:v>
                </c:pt>
                <c:pt idx="11">
                  <c:v>7.1</c:v>
                </c:pt>
              </c:numCache>
            </c:numRef>
          </c:val>
          <c:smooth val="0"/>
          <c:extLst>
            <c:ext xmlns:c16="http://schemas.microsoft.com/office/drawing/2014/chart" uri="{C3380CC4-5D6E-409C-BE32-E72D297353CC}">
              <c16:uniqueId val="{0000000A-05E5-4046-8BDB-9C0B2C488BF7}"/>
            </c:ext>
          </c:extLst>
        </c:ser>
        <c:ser>
          <c:idx val="1"/>
          <c:order val="1"/>
          <c:tx>
            <c:strRef>
              <c:f>Hoja1!$C$1</c:f>
              <c:strCache>
                <c:ptCount val="1"/>
                <c:pt idx="0">
                  <c:v>UM in care n=89</c:v>
                </c:pt>
              </c:strCache>
            </c:strRef>
          </c:tx>
          <c:spPr>
            <a:ln w="50800">
              <a:solidFill>
                <a:schemeClr val="accent1"/>
              </a:solidFill>
            </a:ln>
          </c:spPr>
          <c:marker>
            <c:symbol val="none"/>
          </c:marker>
          <c:dLbls>
            <c:dLbl>
              <c:idx val="0"/>
              <c:layout>
                <c:manualLayout>
                  <c:x val="-3.5072951739618406E-2"/>
                  <c:y val="3.6302872949745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E5-4046-8BDB-9C0B2C488BF7}"/>
                </c:ext>
              </c:extLst>
            </c:dLbl>
            <c:dLbl>
              <c:idx val="1"/>
              <c:layout>
                <c:manualLayout>
                  <c:x val="-9.8204264870931802E-3"/>
                  <c:y val="4.1488997656851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E5-4046-8BDB-9C0B2C488BF7}"/>
                </c:ext>
              </c:extLst>
            </c:dLbl>
            <c:dLbl>
              <c:idx val="2"/>
              <c:layout>
                <c:manualLayout>
                  <c:x val="-1.4029180695847413E-2"/>
                  <c:y val="3.88959353032984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E5-4046-8BDB-9C0B2C488BF7}"/>
                </c:ext>
              </c:extLst>
            </c:dLbl>
            <c:dLbl>
              <c:idx val="3"/>
              <c:layout>
                <c:manualLayout>
                  <c:x val="-4.208754208754209E-2"/>
                  <c:y val="-4.6675122363958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5E5-4046-8BDB-9C0B2C488BF7}"/>
                </c:ext>
              </c:extLst>
            </c:dLbl>
            <c:dLbl>
              <c:idx val="4"/>
              <c:layout>
                <c:manualLayout>
                  <c:x val="-3.3670033670033669E-2"/>
                  <c:y val="2.8523685889085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5E5-4046-8BDB-9C0B2C488BF7}"/>
                </c:ext>
              </c:extLst>
            </c:dLbl>
            <c:dLbl>
              <c:idx val="5"/>
              <c:layout>
                <c:manualLayout>
                  <c:x val="-2.3849607182940515E-2"/>
                  <c:y val="-4.9268184717511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5E5-4046-8BDB-9C0B2C488BF7}"/>
                </c:ext>
              </c:extLst>
            </c:dLbl>
            <c:dLbl>
              <c:idx val="6"/>
              <c:layout>
                <c:manualLayout>
                  <c:x val="-1.9640852974186308E-2"/>
                  <c:y val="5.1861247071064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5E5-4046-8BDB-9C0B2C488BF7}"/>
                </c:ext>
              </c:extLst>
            </c:dLbl>
            <c:dLbl>
              <c:idx val="7"/>
              <c:layout>
                <c:manualLayout>
                  <c:x val="-7.0145903479236814E-3"/>
                  <c:y val="4.6675122363958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5E5-4046-8BDB-9C0B2C488BF7}"/>
                </c:ext>
              </c:extLst>
            </c:dLbl>
            <c:dLbl>
              <c:idx val="9"/>
              <c:layout>
                <c:manualLayout>
                  <c:x val="-2.6655443322109989E-2"/>
                  <c:y val="-7.0012683545937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5E5-4046-8BDB-9C0B2C488BF7}"/>
                </c:ext>
              </c:extLst>
            </c:dLbl>
            <c:dLbl>
              <c:idx val="10"/>
              <c:layout>
                <c:manualLayout>
                  <c:x val="-6.9688021951803524E-3"/>
                  <c:y val="-4.0192466480075073E-2"/>
                </c:manualLayout>
              </c:layout>
              <c:spPr>
                <a:noFill/>
                <a:ln>
                  <a:noFill/>
                </a:ln>
                <a:effectLst/>
              </c:spPr>
              <c:txPr>
                <a:bodyPr wrap="square" lIns="38100" tIns="19050" rIns="38100" bIns="19050" anchor="ctr">
                  <a:noAutofit/>
                </a:bodyPr>
                <a:lstStyle/>
                <a:p>
                  <a:pPr>
                    <a:defRPr b="1" baseline="0">
                      <a:solidFill>
                        <a:schemeClr val="accent1"/>
                      </a:solidFill>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4440622321199748E-2"/>
                      <c:h val="9.8471644965252958E-2"/>
                    </c:manualLayout>
                  </c15:layout>
                </c:ext>
                <c:ext xmlns:c16="http://schemas.microsoft.com/office/drawing/2014/chart" uri="{C3380CC4-5D6E-409C-BE32-E72D297353CC}">
                  <c16:uniqueId val="{00000014-05E5-4046-8BDB-9C0B2C488BF7}"/>
                </c:ext>
              </c:extLst>
            </c:dLbl>
            <c:dLbl>
              <c:idx val="11"/>
              <c:layout>
                <c:manualLayout>
                  <c:x val="-5.5232994865540796E-8"/>
                  <c:y val="-4.9268184717511425E-2"/>
                </c:manualLayout>
              </c:layout>
              <c:spPr>
                <a:noFill/>
                <a:ln>
                  <a:noFill/>
                </a:ln>
                <a:effectLst/>
              </c:spPr>
              <c:txPr>
                <a:bodyPr wrap="square" lIns="38100" tIns="19050" rIns="38100" bIns="19050" anchor="ctr">
                  <a:noAutofit/>
                </a:bodyPr>
                <a:lstStyle/>
                <a:p>
                  <a:pPr>
                    <a:defRPr b="1" baseline="0">
                      <a:solidFill>
                        <a:schemeClr val="accent1"/>
                      </a:solidFill>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3331985648258605E-2"/>
                      <c:h val="8.2913270843933587E-2"/>
                    </c:manualLayout>
                  </c15:layout>
                </c:ext>
                <c:ext xmlns:c16="http://schemas.microsoft.com/office/drawing/2014/chart" uri="{C3380CC4-5D6E-409C-BE32-E72D297353CC}">
                  <c16:uniqueId val="{00000015-05E5-4046-8BDB-9C0B2C488BF7}"/>
                </c:ext>
              </c:extLst>
            </c:dLbl>
            <c:spPr>
              <a:noFill/>
              <a:ln>
                <a:noFill/>
              </a:ln>
              <a:effectLst/>
            </c:spPr>
            <c:txPr>
              <a:bodyPr wrap="square" lIns="38100" tIns="19050" rIns="38100" bIns="19050" anchor="ctr">
                <a:spAutoFit/>
              </a:bodyPr>
              <a:lstStyle/>
              <a:p>
                <a:pPr>
                  <a:defRPr b="1" baseline="0">
                    <a:solidFill>
                      <a:schemeClr val="accent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Hoja1!$A$2:$A$13</c:f>
              <c:strCache>
                <c:ptCount val="12"/>
                <c:pt idx="0">
                  <c:v>Health</c:v>
                </c:pt>
                <c:pt idx="1">
                  <c:v>Standard of living </c:v>
                </c:pt>
                <c:pt idx="2">
                  <c:v>Achievements </c:v>
                </c:pt>
                <c:pt idx="3">
                  <c:v>Safety</c:v>
                </c:pt>
                <c:pt idx="4">
                  <c:v>Groups</c:v>
                </c:pt>
                <c:pt idx="5">
                  <c:v>Future</c:v>
                </c:pt>
                <c:pt idx="6">
                  <c:v>Relationships</c:v>
                </c:pt>
                <c:pt idx="7">
                  <c:v>Entertainment</c:v>
                </c:pt>
                <c:pt idx="8">
                  <c:v>Family</c:v>
                </c:pt>
                <c:pt idx="9">
                  <c:v>Residential facility</c:v>
                </c:pt>
                <c:pt idx="10">
                  <c:v>Body</c:v>
                </c:pt>
                <c:pt idx="11">
                  <c:v>Wellbeing Index</c:v>
                </c:pt>
              </c:strCache>
            </c:strRef>
          </c:cat>
          <c:val>
            <c:numRef>
              <c:f>Hoja1!$C$2:$C$13</c:f>
              <c:numCache>
                <c:formatCode>General</c:formatCode>
                <c:ptCount val="12"/>
                <c:pt idx="0">
                  <c:v>7.8</c:v>
                </c:pt>
                <c:pt idx="1">
                  <c:v>7</c:v>
                </c:pt>
                <c:pt idx="2">
                  <c:v>7.2</c:v>
                </c:pt>
                <c:pt idx="3">
                  <c:v>7.5</c:v>
                </c:pt>
                <c:pt idx="4">
                  <c:v>7.2</c:v>
                </c:pt>
                <c:pt idx="5">
                  <c:v>7.2</c:v>
                </c:pt>
                <c:pt idx="6">
                  <c:v>7.9</c:v>
                </c:pt>
                <c:pt idx="7">
                  <c:v>8.1</c:v>
                </c:pt>
                <c:pt idx="8">
                  <c:v>8.3000000000000007</c:v>
                </c:pt>
                <c:pt idx="9">
                  <c:v>7.1</c:v>
                </c:pt>
                <c:pt idx="10">
                  <c:v>7.7</c:v>
                </c:pt>
                <c:pt idx="11">
                  <c:v>7.6</c:v>
                </c:pt>
              </c:numCache>
            </c:numRef>
          </c:val>
          <c:smooth val="0"/>
          <c:extLst>
            <c:ext xmlns:c16="http://schemas.microsoft.com/office/drawing/2014/chart" uri="{C3380CC4-5D6E-409C-BE32-E72D297353CC}">
              <c16:uniqueId val="{00000016-05E5-4046-8BDB-9C0B2C488BF7}"/>
            </c:ext>
          </c:extLst>
        </c:ser>
        <c:dLbls>
          <c:showLegendKey val="0"/>
          <c:showVal val="0"/>
          <c:showCatName val="0"/>
          <c:showSerName val="0"/>
          <c:showPercent val="0"/>
          <c:showBubbleSize val="0"/>
        </c:dLbls>
        <c:smooth val="0"/>
        <c:axId val="337595376"/>
        <c:axId val="337600080"/>
      </c:lineChart>
      <c:catAx>
        <c:axId val="337595376"/>
        <c:scaling>
          <c:orientation val="minMax"/>
        </c:scaling>
        <c:delete val="0"/>
        <c:axPos val="b"/>
        <c:numFmt formatCode="General" sourceLinked="1"/>
        <c:majorTickMark val="out"/>
        <c:minorTickMark val="none"/>
        <c:tickLblPos val="nextTo"/>
        <c:crossAx val="337600080"/>
        <c:crosses val="autoZero"/>
        <c:auto val="1"/>
        <c:lblAlgn val="ctr"/>
        <c:lblOffset val="100"/>
        <c:noMultiLvlLbl val="0"/>
      </c:catAx>
      <c:valAx>
        <c:axId val="337600080"/>
        <c:scaling>
          <c:orientation val="minMax"/>
          <c:max val="9"/>
          <c:min val="6"/>
        </c:scaling>
        <c:delete val="0"/>
        <c:axPos val="l"/>
        <c:numFmt formatCode="General" sourceLinked="1"/>
        <c:majorTickMark val="out"/>
        <c:minorTickMark val="none"/>
        <c:tickLblPos val="nextTo"/>
        <c:crossAx val="337595376"/>
        <c:crosses val="autoZero"/>
        <c:crossBetween val="between"/>
      </c:valAx>
      <c:spPr>
        <a:noFill/>
        <a:ln w="25400">
          <a:noFill/>
        </a:ln>
      </c:spPr>
    </c:plotArea>
    <c:legend>
      <c:legendPos val="r"/>
      <c:layout>
        <c:manualLayout>
          <c:xMode val="edge"/>
          <c:yMode val="edge"/>
          <c:x val="0.62856294825604686"/>
          <c:y val="5.1874751476030699E-3"/>
          <c:w val="0.37143702996721367"/>
          <c:h val="0.11801128860089789"/>
        </c:manualLayout>
      </c:layout>
      <c:overlay val="1"/>
      <c:txPr>
        <a:bodyPr/>
        <a:lstStyle/>
        <a:p>
          <a:pPr>
            <a:defRPr sz="160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7127D-40D4-4CF1-AC55-3834A44615C2}"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s-ES"/>
        </a:p>
      </dgm:t>
    </dgm:pt>
    <dgm:pt modelId="{98E44C92-4BFE-4407-958D-18FB239D339B}">
      <dgm:prSet phldrT="[Texto]" custT="1"/>
      <dgm:spPr>
        <a:solidFill>
          <a:schemeClr val="accent1">
            <a:lumMod val="75000"/>
          </a:schemeClr>
        </a:solidFill>
      </dgm:spPr>
      <dgm:t>
        <a:bodyPr/>
        <a:lstStyle/>
        <a:p>
          <a:r>
            <a:rPr lang="es-ES" sz="2800" dirty="0" err="1">
              <a:latin typeface="Calibri" pitchFamily="34" charset="0"/>
            </a:rPr>
            <a:t>Resources</a:t>
          </a:r>
          <a:endParaRPr lang="es-ES" sz="2800" dirty="0">
            <a:latin typeface="Calibri" pitchFamily="34" charset="0"/>
          </a:endParaRPr>
        </a:p>
      </dgm:t>
    </dgm:pt>
    <dgm:pt modelId="{8232B074-AC36-44EC-BDFD-4EE8F3AD03E8}" type="parTrans" cxnId="{12A2D041-F1A8-472F-BF6E-BB3337EB4F08}">
      <dgm:prSet/>
      <dgm:spPr/>
      <dgm:t>
        <a:bodyPr/>
        <a:lstStyle/>
        <a:p>
          <a:endParaRPr lang="es-ES">
            <a:latin typeface="Calibri" pitchFamily="34" charset="0"/>
          </a:endParaRPr>
        </a:p>
      </dgm:t>
    </dgm:pt>
    <dgm:pt modelId="{E66EE830-C0B6-47A8-AE62-82F4DD703231}" type="sibTrans" cxnId="{12A2D041-F1A8-472F-BF6E-BB3337EB4F08}">
      <dgm:prSet/>
      <dgm:spPr/>
      <dgm:t>
        <a:bodyPr/>
        <a:lstStyle/>
        <a:p>
          <a:endParaRPr lang="es-ES">
            <a:latin typeface="Calibri" pitchFamily="34" charset="0"/>
          </a:endParaRPr>
        </a:p>
      </dgm:t>
    </dgm:pt>
    <dgm:pt modelId="{048DAD88-1F53-46F5-80DA-B494DC8859DE}">
      <dgm:prSet phldrT="[Texto]" custT="1"/>
      <dgm:spPr/>
      <dgm:t>
        <a:bodyPr/>
        <a:lstStyle/>
        <a:p>
          <a:r>
            <a:rPr lang="es-ES" sz="2200" dirty="0" err="1">
              <a:solidFill>
                <a:srgbClr val="860000"/>
              </a:solidFill>
              <a:latin typeface="Calibri" pitchFamily="34" charset="0"/>
            </a:rPr>
            <a:t>Coverage</a:t>
          </a:r>
          <a:r>
            <a:rPr lang="es-ES" sz="2200" dirty="0">
              <a:solidFill>
                <a:srgbClr val="860000"/>
              </a:solidFill>
              <a:latin typeface="Calibri" pitchFamily="34" charset="0"/>
            </a:rPr>
            <a:t> </a:t>
          </a:r>
          <a:r>
            <a:rPr lang="es-ES" sz="2200" dirty="0" err="1">
              <a:solidFill>
                <a:srgbClr val="860000"/>
              </a:solidFill>
              <a:latin typeface="Calibri" pitchFamily="34" charset="0"/>
            </a:rPr>
            <a:t>problems</a:t>
          </a:r>
          <a:r>
            <a:rPr lang="es-ES" sz="2200" dirty="0">
              <a:solidFill>
                <a:srgbClr val="860000"/>
              </a:solidFill>
              <a:latin typeface="Calibri" pitchFamily="34" charset="0"/>
            </a:rPr>
            <a:t> in </a:t>
          </a:r>
          <a:r>
            <a:rPr lang="es-ES" sz="2200" dirty="0" err="1">
              <a:solidFill>
                <a:srgbClr val="860000"/>
              </a:solidFill>
              <a:latin typeface="Calibri" pitchFamily="34" charset="0"/>
            </a:rPr>
            <a:t>some</a:t>
          </a:r>
          <a:r>
            <a:rPr lang="es-ES" sz="2200" dirty="0">
              <a:solidFill>
                <a:srgbClr val="860000"/>
              </a:solidFill>
              <a:latin typeface="Calibri" pitchFamily="34" charset="0"/>
            </a:rPr>
            <a:t> </a:t>
          </a:r>
          <a:r>
            <a:rPr lang="es-ES" sz="2200" dirty="0" err="1">
              <a:solidFill>
                <a:srgbClr val="860000"/>
              </a:solidFill>
              <a:latin typeface="Calibri" pitchFamily="34" charset="0"/>
            </a:rPr>
            <a:t>regions</a:t>
          </a:r>
          <a:r>
            <a:rPr lang="es-ES" sz="2200" dirty="0">
              <a:solidFill>
                <a:srgbClr val="860000"/>
              </a:solidFill>
              <a:latin typeface="Calibri" pitchFamily="34" charset="0"/>
            </a:rPr>
            <a:t>: </a:t>
          </a:r>
          <a:r>
            <a:rPr lang="es-ES" sz="2200" dirty="0" err="1">
              <a:solidFill>
                <a:srgbClr val="860000"/>
              </a:solidFill>
              <a:latin typeface="Calibri" pitchFamily="34" charset="0"/>
            </a:rPr>
            <a:t>Saturation</a:t>
          </a:r>
          <a:endParaRPr lang="es-ES" sz="2200" dirty="0">
            <a:solidFill>
              <a:srgbClr val="860000"/>
            </a:solidFill>
            <a:latin typeface="Calibri" pitchFamily="34" charset="0"/>
          </a:endParaRPr>
        </a:p>
      </dgm:t>
    </dgm:pt>
    <dgm:pt modelId="{0715B8DA-02DA-49FF-9830-F010A2BCDE15}" type="parTrans" cxnId="{34A69487-7C43-4109-ABDB-43869BEDDEAF}">
      <dgm:prSet/>
      <dgm:spPr/>
      <dgm:t>
        <a:bodyPr/>
        <a:lstStyle/>
        <a:p>
          <a:endParaRPr lang="es-ES">
            <a:latin typeface="Calibri" pitchFamily="34" charset="0"/>
          </a:endParaRPr>
        </a:p>
      </dgm:t>
    </dgm:pt>
    <dgm:pt modelId="{4D9C57AD-CE4C-495B-9544-41CBD39A2936}" type="sibTrans" cxnId="{34A69487-7C43-4109-ABDB-43869BEDDEAF}">
      <dgm:prSet/>
      <dgm:spPr/>
      <dgm:t>
        <a:bodyPr/>
        <a:lstStyle/>
        <a:p>
          <a:endParaRPr lang="es-ES">
            <a:latin typeface="Calibri" pitchFamily="34" charset="0"/>
          </a:endParaRPr>
        </a:p>
      </dgm:t>
    </dgm:pt>
    <dgm:pt modelId="{2C18B685-DC8F-45C5-9244-8884917F6979}">
      <dgm:prSet phldrT="[Texto]" custT="1"/>
      <dgm:spPr/>
      <dgm:t>
        <a:bodyPr/>
        <a:lstStyle/>
        <a:p>
          <a:r>
            <a:rPr lang="es-ES" sz="2200" dirty="0" err="1">
              <a:solidFill>
                <a:srgbClr val="860000"/>
              </a:solidFill>
              <a:latin typeface="Calibri" pitchFamily="34" charset="0"/>
            </a:rPr>
            <a:t>Creation</a:t>
          </a:r>
          <a:r>
            <a:rPr lang="es-ES" sz="2200" dirty="0">
              <a:solidFill>
                <a:srgbClr val="860000"/>
              </a:solidFill>
              <a:latin typeface="Calibri" pitchFamily="34" charset="0"/>
            </a:rPr>
            <a:t> of a </a:t>
          </a:r>
          <a:r>
            <a:rPr lang="es-ES" sz="2200" dirty="0" err="1">
              <a:solidFill>
                <a:srgbClr val="860000"/>
              </a:solidFill>
              <a:latin typeface="Calibri" pitchFamily="34" charset="0"/>
            </a:rPr>
            <a:t>double</a:t>
          </a:r>
          <a:r>
            <a:rPr lang="es-ES" sz="2200" dirty="0">
              <a:solidFill>
                <a:srgbClr val="860000"/>
              </a:solidFill>
              <a:latin typeface="Calibri" pitchFamily="34" charset="0"/>
            </a:rPr>
            <a:t> </a:t>
          </a:r>
          <a:r>
            <a:rPr lang="es-ES" sz="2200" dirty="0" err="1">
              <a:solidFill>
                <a:srgbClr val="860000"/>
              </a:solidFill>
              <a:latin typeface="Calibri" pitchFamily="34" charset="0"/>
            </a:rPr>
            <a:t>network</a:t>
          </a:r>
          <a:r>
            <a:rPr lang="es-ES" sz="2200" dirty="0">
              <a:solidFill>
                <a:srgbClr val="860000"/>
              </a:solidFill>
              <a:latin typeface="Calibri" pitchFamily="34" charset="0"/>
            </a:rPr>
            <a:t>: </a:t>
          </a:r>
          <a:r>
            <a:rPr lang="es-ES" sz="2200" dirty="0" err="1">
              <a:solidFill>
                <a:srgbClr val="860000"/>
              </a:solidFill>
              <a:latin typeface="Calibri" pitchFamily="34" charset="0"/>
            </a:rPr>
            <a:t>natives</a:t>
          </a:r>
          <a:r>
            <a:rPr lang="es-ES" sz="2200" dirty="0">
              <a:solidFill>
                <a:srgbClr val="860000"/>
              </a:solidFill>
              <a:latin typeface="Calibri" pitchFamily="34" charset="0"/>
            </a:rPr>
            <a:t> and </a:t>
          </a:r>
          <a:r>
            <a:rPr lang="es-ES" sz="2200" dirty="0" err="1">
              <a:solidFill>
                <a:srgbClr val="860000"/>
              </a:solidFill>
              <a:latin typeface="Calibri" pitchFamily="34" charset="0"/>
            </a:rPr>
            <a:t>immigrants</a:t>
          </a:r>
          <a:endParaRPr lang="es-ES" sz="1800" dirty="0">
            <a:solidFill>
              <a:srgbClr val="860000"/>
            </a:solidFill>
            <a:latin typeface="Calibri" pitchFamily="34" charset="0"/>
          </a:endParaRPr>
        </a:p>
      </dgm:t>
    </dgm:pt>
    <dgm:pt modelId="{19E9E0F1-3BC2-4C42-BF88-9EAE736982CF}" type="parTrans" cxnId="{36FADD8D-F657-496F-8E5D-AEE0BF8C8A1F}">
      <dgm:prSet/>
      <dgm:spPr/>
      <dgm:t>
        <a:bodyPr/>
        <a:lstStyle/>
        <a:p>
          <a:endParaRPr lang="es-ES"/>
        </a:p>
      </dgm:t>
    </dgm:pt>
    <dgm:pt modelId="{0044D73C-FD42-4919-9DB2-C86B83AF0997}" type="sibTrans" cxnId="{36FADD8D-F657-496F-8E5D-AEE0BF8C8A1F}">
      <dgm:prSet/>
      <dgm:spPr/>
      <dgm:t>
        <a:bodyPr/>
        <a:lstStyle/>
        <a:p>
          <a:endParaRPr lang="es-ES"/>
        </a:p>
      </dgm:t>
    </dgm:pt>
    <dgm:pt modelId="{396A50B2-64C1-4269-9AE4-9B5379CE153B}" type="pres">
      <dgm:prSet presAssocID="{5077127D-40D4-4CF1-AC55-3834A44615C2}" presName="Name0" presStyleCnt="0">
        <dgm:presLayoutVars>
          <dgm:dir/>
          <dgm:animLvl val="lvl"/>
          <dgm:resizeHandles val="exact"/>
        </dgm:presLayoutVars>
      </dgm:prSet>
      <dgm:spPr/>
    </dgm:pt>
    <dgm:pt modelId="{93EC08CC-AD39-458C-A36B-4906261FCE2D}" type="pres">
      <dgm:prSet presAssocID="{98E44C92-4BFE-4407-958D-18FB239D339B}" presName="linNode" presStyleCnt="0"/>
      <dgm:spPr/>
    </dgm:pt>
    <dgm:pt modelId="{409524B9-D82D-4626-BEE0-5CD804520269}" type="pres">
      <dgm:prSet presAssocID="{98E44C92-4BFE-4407-958D-18FB239D339B}" presName="parentText" presStyleLbl="node1" presStyleIdx="0" presStyleCnt="1" custScaleX="70262" custScaleY="100094" custLinFactNeighborX="-23243" custLinFactNeighborY="-47409">
        <dgm:presLayoutVars>
          <dgm:chMax val="1"/>
          <dgm:bulletEnabled val="1"/>
        </dgm:presLayoutVars>
      </dgm:prSet>
      <dgm:spPr/>
    </dgm:pt>
    <dgm:pt modelId="{9BF4207E-69B2-495B-AF22-C3C25337A5AB}" type="pres">
      <dgm:prSet presAssocID="{98E44C92-4BFE-4407-958D-18FB239D339B}" presName="descendantText" presStyleLbl="alignAccFollowNode1" presStyleIdx="0" presStyleCnt="1" custScaleX="121874">
        <dgm:presLayoutVars>
          <dgm:bulletEnabled val="1"/>
        </dgm:presLayoutVars>
      </dgm:prSet>
      <dgm:spPr/>
    </dgm:pt>
  </dgm:ptLst>
  <dgm:cxnLst>
    <dgm:cxn modelId="{25C86C5B-05BE-4906-A591-B69072560C44}" type="presOf" srcId="{2C18B685-DC8F-45C5-9244-8884917F6979}" destId="{9BF4207E-69B2-495B-AF22-C3C25337A5AB}" srcOrd="0" destOrd="1" presId="urn:microsoft.com/office/officeart/2005/8/layout/vList5"/>
    <dgm:cxn modelId="{12A2D041-F1A8-472F-BF6E-BB3337EB4F08}" srcId="{5077127D-40D4-4CF1-AC55-3834A44615C2}" destId="{98E44C92-4BFE-4407-958D-18FB239D339B}" srcOrd="0" destOrd="0" parTransId="{8232B074-AC36-44EC-BDFD-4EE8F3AD03E8}" sibTransId="{E66EE830-C0B6-47A8-AE62-82F4DD703231}"/>
    <dgm:cxn modelId="{34A69487-7C43-4109-ABDB-43869BEDDEAF}" srcId="{98E44C92-4BFE-4407-958D-18FB239D339B}" destId="{048DAD88-1F53-46F5-80DA-B494DC8859DE}" srcOrd="0" destOrd="0" parTransId="{0715B8DA-02DA-49FF-9830-F010A2BCDE15}" sibTransId="{4D9C57AD-CE4C-495B-9544-41CBD39A2936}"/>
    <dgm:cxn modelId="{36FADD8D-F657-496F-8E5D-AEE0BF8C8A1F}" srcId="{98E44C92-4BFE-4407-958D-18FB239D339B}" destId="{2C18B685-DC8F-45C5-9244-8884917F6979}" srcOrd="1" destOrd="0" parTransId="{19E9E0F1-3BC2-4C42-BF88-9EAE736982CF}" sibTransId="{0044D73C-FD42-4919-9DB2-C86B83AF0997}"/>
    <dgm:cxn modelId="{FA89309D-588E-4D92-BB94-3411D2DFEDF9}" type="presOf" srcId="{048DAD88-1F53-46F5-80DA-B494DC8859DE}" destId="{9BF4207E-69B2-495B-AF22-C3C25337A5AB}" srcOrd="0" destOrd="0" presId="urn:microsoft.com/office/officeart/2005/8/layout/vList5"/>
    <dgm:cxn modelId="{81C55AC4-120A-4C2E-82A9-5F335333FCED}" type="presOf" srcId="{5077127D-40D4-4CF1-AC55-3834A44615C2}" destId="{396A50B2-64C1-4269-9AE4-9B5379CE153B}" srcOrd="0" destOrd="0" presId="urn:microsoft.com/office/officeart/2005/8/layout/vList5"/>
    <dgm:cxn modelId="{416133C6-605F-4800-A277-CCFA55F92609}" type="presOf" srcId="{98E44C92-4BFE-4407-958D-18FB239D339B}" destId="{409524B9-D82D-4626-BEE0-5CD804520269}" srcOrd="0" destOrd="0" presId="urn:microsoft.com/office/officeart/2005/8/layout/vList5"/>
    <dgm:cxn modelId="{E7723869-3A71-49F4-80D1-3A148D73AD7E}" type="presParOf" srcId="{396A50B2-64C1-4269-9AE4-9B5379CE153B}" destId="{93EC08CC-AD39-458C-A36B-4906261FCE2D}" srcOrd="0" destOrd="0" presId="urn:microsoft.com/office/officeart/2005/8/layout/vList5"/>
    <dgm:cxn modelId="{A7E30A9D-0E94-4C86-8E7C-046AFDC9F51D}" type="presParOf" srcId="{93EC08CC-AD39-458C-A36B-4906261FCE2D}" destId="{409524B9-D82D-4626-BEE0-5CD804520269}" srcOrd="0" destOrd="0" presId="urn:microsoft.com/office/officeart/2005/8/layout/vList5"/>
    <dgm:cxn modelId="{C79FA25C-12A3-4BEC-BEB6-E78FD2A09DAA}" type="presParOf" srcId="{93EC08CC-AD39-458C-A36B-4906261FCE2D}" destId="{9BF4207E-69B2-495B-AF22-C3C25337A5A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4207E-69B2-495B-AF22-C3C25337A5AB}">
      <dsp:nvSpPr>
        <dsp:cNvPr id="0" name=""/>
        <dsp:cNvSpPr/>
      </dsp:nvSpPr>
      <dsp:spPr>
        <a:xfrm rot="5400000">
          <a:off x="4879774" y="-2621831"/>
          <a:ext cx="1046274" cy="6552785"/>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s-ES" sz="2200" kern="1200" dirty="0" err="1">
              <a:solidFill>
                <a:srgbClr val="860000"/>
              </a:solidFill>
              <a:latin typeface="Calibri" pitchFamily="34" charset="0"/>
            </a:rPr>
            <a:t>Coverage</a:t>
          </a:r>
          <a:r>
            <a:rPr lang="es-ES" sz="2200" kern="1200" dirty="0">
              <a:solidFill>
                <a:srgbClr val="860000"/>
              </a:solidFill>
              <a:latin typeface="Calibri" pitchFamily="34" charset="0"/>
            </a:rPr>
            <a:t> </a:t>
          </a:r>
          <a:r>
            <a:rPr lang="es-ES" sz="2200" kern="1200" dirty="0" err="1">
              <a:solidFill>
                <a:srgbClr val="860000"/>
              </a:solidFill>
              <a:latin typeface="Calibri" pitchFamily="34" charset="0"/>
            </a:rPr>
            <a:t>problems</a:t>
          </a:r>
          <a:r>
            <a:rPr lang="es-ES" sz="2200" kern="1200" dirty="0">
              <a:solidFill>
                <a:srgbClr val="860000"/>
              </a:solidFill>
              <a:latin typeface="Calibri" pitchFamily="34" charset="0"/>
            </a:rPr>
            <a:t> in </a:t>
          </a:r>
          <a:r>
            <a:rPr lang="es-ES" sz="2200" kern="1200" dirty="0" err="1">
              <a:solidFill>
                <a:srgbClr val="860000"/>
              </a:solidFill>
              <a:latin typeface="Calibri" pitchFamily="34" charset="0"/>
            </a:rPr>
            <a:t>some</a:t>
          </a:r>
          <a:r>
            <a:rPr lang="es-ES" sz="2200" kern="1200" dirty="0">
              <a:solidFill>
                <a:srgbClr val="860000"/>
              </a:solidFill>
              <a:latin typeface="Calibri" pitchFamily="34" charset="0"/>
            </a:rPr>
            <a:t> </a:t>
          </a:r>
          <a:r>
            <a:rPr lang="es-ES" sz="2200" kern="1200" dirty="0" err="1">
              <a:solidFill>
                <a:srgbClr val="860000"/>
              </a:solidFill>
              <a:latin typeface="Calibri" pitchFamily="34" charset="0"/>
            </a:rPr>
            <a:t>regions</a:t>
          </a:r>
          <a:r>
            <a:rPr lang="es-ES" sz="2200" kern="1200" dirty="0">
              <a:solidFill>
                <a:srgbClr val="860000"/>
              </a:solidFill>
              <a:latin typeface="Calibri" pitchFamily="34" charset="0"/>
            </a:rPr>
            <a:t>: </a:t>
          </a:r>
          <a:r>
            <a:rPr lang="es-ES" sz="2200" kern="1200" dirty="0" err="1">
              <a:solidFill>
                <a:srgbClr val="860000"/>
              </a:solidFill>
              <a:latin typeface="Calibri" pitchFamily="34" charset="0"/>
            </a:rPr>
            <a:t>Saturation</a:t>
          </a:r>
          <a:endParaRPr lang="es-ES" sz="2200" kern="1200" dirty="0">
            <a:solidFill>
              <a:srgbClr val="860000"/>
            </a:solidFill>
            <a:latin typeface="Calibri" pitchFamily="34" charset="0"/>
          </a:endParaRPr>
        </a:p>
        <a:p>
          <a:pPr marL="228600" lvl="1" indent="-228600" algn="l" defTabSz="977900">
            <a:lnSpc>
              <a:spcPct val="90000"/>
            </a:lnSpc>
            <a:spcBef>
              <a:spcPct val="0"/>
            </a:spcBef>
            <a:spcAft>
              <a:spcPct val="15000"/>
            </a:spcAft>
            <a:buChar char="•"/>
          </a:pPr>
          <a:r>
            <a:rPr lang="es-ES" sz="2200" kern="1200" dirty="0" err="1">
              <a:solidFill>
                <a:srgbClr val="860000"/>
              </a:solidFill>
              <a:latin typeface="Calibri" pitchFamily="34" charset="0"/>
            </a:rPr>
            <a:t>Creation</a:t>
          </a:r>
          <a:r>
            <a:rPr lang="es-ES" sz="2200" kern="1200" dirty="0">
              <a:solidFill>
                <a:srgbClr val="860000"/>
              </a:solidFill>
              <a:latin typeface="Calibri" pitchFamily="34" charset="0"/>
            </a:rPr>
            <a:t> of a </a:t>
          </a:r>
          <a:r>
            <a:rPr lang="es-ES" sz="2200" kern="1200" dirty="0" err="1">
              <a:solidFill>
                <a:srgbClr val="860000"/>
              </a:solidFill>
              <a:latin typeface="Calibri" pitchFamily="34" charset="0"/>
            </a:rPr>
            <a:t>double</a:t>
          </a:r>
          <a:r>
            <a:rPr lang="es-ES" sz="2200" kern="1200" dirty="0">
              <a:solidFill>
                <a:srgbClr val="860000"/>
              </a:solidFill>
              <a:latin typeface="Calibri" pitchFamily="34" charset="0"/>
            </a:rPr>
            <a:t> </a:t>
          </a:r>
          <a:r>
            <a:rPr lang="es-ES" sz="2200" kern="1200" dirty="0" err="1">
              <a:solidFill>
                <a:srgbClr val="860000"/>
              </a:solidFill>
              <a:latin typeface="Calibri" pitchFamily="34" charset="0"/>
            </a:rPr>
            <a:t>network</a:t>
          </a:r>
          <a:r>
            <a:rPr lang="es-ES" sz="2200" kern="1200" dirty="0">
              <a:solidFill>
                <a:srgbClr val="860000"/>
              </a:solidFill>
              <a:latin typeface="Calibri" pitchFamily="34" charset="0"/>
            </a:rPr>
            <a:t>: </a:t>
          </a:r>
          <a:r>
            <a:rPr lang="es-ES" sz="2200" kern="1200" dirty="0" err="1">
              <a:solidFill>
                <a:srgbClr val="860000"/>
              </a:solidFill>
              <a:latin typeface="Calibri" pitchFamily="34" charset="0"/>
            </a:rPr>
            <a:t>natives</a:t>
          </a:r>
          <a:r>
            <a:rPr lang="es-ES" sz="2200" kern="1200" dirty="0">
              <a:solidFill>
                <a:srgbClr val="860000"/>
              </a:solidFill>
              <a:latin typeface="Calibri" pitchFamily="34" charset="0"/>
            </a:rPr>
            <a:t> and </a:t>
          </a:r>
          <a:r>
            <a:rPr lang="es-ES" sz="2200" kern="1200" dirty="0" err="1">
              <a:solidFill>
                <a:srgbClr val="860000"/>
              </a:solidFill>
              <a:latin typeface="Calibri" pitchFamily="34" charset="0"/>
            </a:rPr>
            <a:t>immigrants</a:t>
          </a:r>
          <a:endParaRPr lang="es-ES" sz="1800" kern="1200" dirty="0">
            <a:solidFill>
              <a:srgbClr val="860000"/>
            </a:solidFill>
            <a:latin typeface="Calibri" pitchFamily="34" charset="0"/>
          </a:endParaRPr>
        </a:p>
      </dsp:txBody>
      <dsp:txXfrm rot="-5400000">
        <a:off x="2126519" y="182499"/>
        <a:ext cx="6501710" cy="944124"/>
      </dsp:txXfrm>
    </dsp:sp>
    <dsp:sp modelId="{409524B9-D82D-4626-BEE0-5CD804520269}">
      <dsp:nvSpPr>
        <dsp:cNvPr id="0" name=""/>
        <dsp:cNvSpPr/>
      </dsp:nvSpPr>
      <dsp:spPr>
        <a:xfrm>
          <a:off x="0" y="0"/>
          <a:ext cx="2124994" cy="1309072"/>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s-ES" sz="2800" kern="1200" dirty="0" err="1">
              <a:latin typeface="Calibri" pitchFamily="34" charset="0"/>
            </a:rPr>
            <a:t>Resources</a:t>
          </a:r>
          <a:endParaRPr lang="es-ES" sz="2800" kern="1200" dirty="0">
            <a:latin typeface="Calibri" pitchFamily="34" charset="0"/>
          </a:endParaRPr>
        </a:p>
      </dsp:txBody>
      <dsp:txXfrm>
        <a:off x="63904" y="63904"/>
        <a:ext cx="1997186" cy="11812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4A8D02-4E65-4CCD-8312-4AB164C6C77D}" type="datetimeFigureOut">
              <a:rPr lang="es-ES"/>
              <a:t>01/07/2019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C119DBA-4540-49B3-8FA9-6259387ECF9E}" type="slidenum">
              <a:rPr/>
              <a:t>‹N°›</a:t>
            </a:fld>
            <a:endParaRPr/>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A755D9-D361-47B8-9652-3B4EA9776CE5}" type="datetimeFigureOut">
              <a:rPr lang="es-ES"/>
              <a:t>01/07/2019</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B36274-F2B9-4C45-BBB4-0EDF4CD651A7}" type="slidenum">
              <a:rPr/>
              <a:t>‹N°›</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kern="1200" dirty="0">
                <a:solidFill>
                  <a:schemeClr val="tx1"/>
                </a:solidFill>
                <a:effectLst/>
                <a:latin typeface="+mn-lt"/>
                <a:ea typeface="+mn-ea"/>
                <a:cs typeface="+mn-cs"/>
              </a:rPr>
              <a:t>En este gráfico se puede apreciar que en el número de casos nuevos al año la tendencia es clara: el acogimiento familiar tiene una tónica muy similar en sus cifras de los últimos 15 años mientras que el acogimiento residencial experimenta en los últimos años importantes aumentos pero que tienen que ver con la llegada de menores extranjeros no acompañados. Un fenómeno que se frenó y descendió durante la crisis económica como se ve en el gráfico de 2008 a 2012 y está repuntando en estos últimos años de forma muy alarmante. </a:t>
            </a:r>
          </a:p>
          <a:p>
            <a:endParaRPr lang="es-ES_tradnl" dirty="0"/>
          </a:p>
        </p:txBody>
      </p:sp>
      <p:sp>
        <p:nvSpPr>
          <p:cNvPr id="4" name="Marcador de número de diapositiva 3"/>
          <p:cNvSpPr>
            <a:spLocks noGrp="1"/>
          </p:cNvSpPr>
          <p:nvPr>
            <p:ph type="sldNum" sz="quarter" idx="10"/>
          </p:nvPr>
        </p:nvSpPr>
        <p:spPr/>
        <p:txBody>
          <a:bodyPr/>
          <a:lstStyle/>
          <a:p>
            <a:fld id="{55AEA0EA-BAF4-4B28-9DF0-8EE1243C4325}" type="slidenum">
              <a:rPr lang="es-ES_tradnl" smtClean="0"/>
              <a:pPr/>
              <a:t>6</a:t>
            </a:fld>
            <a:endParaRPr lang="es-ES_tradnl"/>
          </a:p>
        </p:txBody>
      </p:sp>
    </p:spTree>
    <p:extLst>
      <p:ext uri="{BB962C8B-B14F-4D97-AF65-F5344CB8AC3E}">
        <p14:creationId xmlns:p14="http://schemas.microsoft.com/office/powerpoint/2010/main" val="1622514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En términos de cuantos menores están a final de año (no las altas como el anterior) si que existen más acogimientos familiares que residenciales y en ambos se aprecia un nivel muy similar de casos a lo largo de los años</a:t>
            </a:r>
          </a:p>
        </p:txBody>
      </p:sp>
      <p:sp>
        <p:nvSpPr>
          <p:cNvPr id="4" name="Marcador de número de diapositiva 3"/>
          <p:cNvSpPr>
            <a:spLocks noGrp="1"/>
          </p:cNvSpPr>
          <p:nvPr>
            <p:ph type="sldNum" sz="quarter" idx="10"/>
          </p:nvPr>
        </p:nvSpPr>
        <p:spPr/>
        <p:txBody>
          <a:bodyPr/>
          <a:lstStyle/>
          <a:p>
            <a:fld id="{55AEA0EA-BAF4-4B28-9DF0-8EE1243C4325}" type="slidenum">
              <a:rPr lang="es-ES_tradnl" smtClean="0"/>
              <a:pPr/>
              <a:t>7</a:t>
            </a:fld>
            <a:endParaRPr lang="es-ES_tradnl"/>
          </a:p>
        </p:txBody>
      </p:sp>
    </p:spTree>
    <p:extLst>
      <p:ext uri="{BB962C8B-B14F-4D97-AF65-F5344CB8AC3E}">
        <p14:creationId xmlns:p14="http://schemas.microsoft.com/office/powerpoint/2010/main" val="2047296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DA43A5-D928-46CD-A298-5799242278F5}"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750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4198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a:p>
        </p:txBody>
      </p:sp>
      <p:sp>
        <p:nvSpPr>
          <p:cNvPr id="4" name="3 Marcador de número de diapositiva"/>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7B1F65-E92A-4039-A1F1-9E345B97AA7A}"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449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s-ES"/>
              <a:t>Haga clic para modificar el estilo de título del patrón</a:t>
            </a:r>
            <a:endParaRPr/>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a:p>
        </p:txBody>
      </p:sp>
      <p:sp>
        <p:nvSpPr>
          <p:cNvPr id="4" name="Date Placeholder 3"/>
          <p:cNvSpPr>
            <a:spLocks noGrp="1"/>
          </p:cNvSpPr>
          <p:nvPr>
            <p:ph type="dt" sz="half" idx="10"/>
          </p:nvPr>
        </p:nvSpPr>
        <p:spPr/>
        <p:txBody>
          <a:bodyPr/>
          <a:lstStyle/>
          <a:p>
            <a:fld id="{83829175-527E-46A3-863C-1BB1F163B849}" type="datetimeFigureOut">
              <a:rPr lang="es-ES"/>
              <a:t>01/07/2019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‹N°›</a:t>
            </a:fld>
            <a:endParaRPr/>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83829175-527E-46A3-863C-1BB1F163B849}" type="datetimeFigureOut">
              <a:rPr lang="es-ES"/>
              <a:t>01/07/2019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‹N°›</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s-ES"/>
              <a:t>Haga clic para modificar el estilo de título del patrón</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83829175-527E-46A3-863C-1BB1F163B849}" type="datetimeFigureOut">
              <a:rPr lang="es-ES"/>
              <a:t>01/07/2019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‹N°›</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09441" y="277813"/>
            <a:ext cx="10969943" cy="1143000"/>
          </a:xfrm>
        </p:spPr>
        <p:txBody>
          <a:bodyPr/>
          <a:lstStyle/>
          <a:p>
            <a:r>
              <a:rPr lang="es-ES"/>
              <a:t>Haga clic para modificar el estilo de título del patrón</a:t>
            </a:r>
            <a:endParaRPr lang="es-ES_tradnl"/>
          </a:p>
        </p:txBody>
      </p:sp>
      <p:sp>
        <p:nvSpPr>
          <p:cNvPr id="3" name="2 Marcador de gráfico"/>
          <p:cNvSpPr>
            <a:spLocks noGrp="1"/>
          </p:cNvSpPr>
          <p:nvPr>
            <p:ph type="chart" idx="1"/>
          </p:nvPr>
        </p:nvSpPr>
        <p:spPr>
          <a:xfrm>
            <a:off x="609441" y="1600203"/>
            <a:ext cx="10969943" cy="4530725"/>
          </a:xfrm>
        </p:spPr>
        <p:txBody>
          <a:bodyPr/>
          <a:lstStyle/>
          <a:p>
            <a:pPr lvl="0"/>
            <a:endParaRPr lang="es-ES_tradnl" noProof="0"/>
          </a:p>
        </p:txBody>
      </p:sp>
      <p:sp>
        <p:nvSpPr>
          <p:cNvPr id="4" name="Rectangle 23"/>
          <p:cNvSpPr>
            <a:spLocks noGrp="1" noChangeArrowheads="1"/>
          </p:cNvSpPr>
          <p:nvPr>
            <p:ph type="dt" sz="half" idx="10"/>
          </p:nvPr>
        </p:nvSpPr>
        <p:spPr>
          <a:ln/>
        </p:spPr>
        <p:txBody>
          <a:bodyPr/>
          <a:lstStyle>
            <a:lvl1pPr>
              <a:defRPr/>
            </a:lvl1pPr>
          </a:lstStyle>
          <a:p>
            <a:pPr>
              <a:defRPr/>
            </a:pPr>
            <a:fld id="{E52E26D6-8B7F-9546-95E6-F32E5A95E707}" type="datetime1">
              <a:rPr lang="es-ES" smtClean="0">
                <a:solidFill>
                  <a:prstClr val="black"/>
                </a:solidFill>
              </a:rPr>
              <a:t>01/07/2019</a:t>
            </a:fld>
            <a:endParaRPr lang="es-ES">
              <a:solidFill>
                <a:prstClr val="black"/>
              </a:solidFill>
            </a:endParaRPr>
          </a:p>
        </p:txBody>
      </p:sp>
      <p:sp>
        <p:nvSpPr>
          <p:cNvPr id="5" name="Rectangle 24"/>
          <p:cNvSpPr>
            <a:spLocks noGrp="1" noChangeArrowheads="1"/>
          </p:cNvSpPr>
          <p:nvPr>
            <p:ph type="ftr" sz="quarter" idx="11"/>
          </p:nvPr>
        </p:nvSpPr>
        <p:spPr>
          <a:ln/>
        </p:spPr>
        <p:txBody>
          <a:bodyPr/>
          <a:lstStyle>
            <a:lvl1pPr>
              <a:defRPr/>
            </a:lvl1pPr>
          </a:lstStyle>
          <a:p>
            <a:pPr>
              <a:defRPr/>
            </a:pPr>
            <a:endParaRPr lang="es-ES">
              <a:solidFill>
                <a:prstClr val="black"/>
              </a:solidFill>
            </a:endParaRPr>
          </a:p>
        </p:txBody>
      </p:sp>
      <p:sp>
        <p:nvSpPr>
          <p:cNvPr id="6" name="Rectangle 25"/>
          <p:cNvSpPr>
            <a:spLocks noGrp="1" noChangeArrowheads="1"/>
          </p:cNvSpPr>
          <p:nvPr>
            <p:ph type="sldNum" sz="quarter" idx="12"/>
          </p:nvPr>
        </p:nvSpPr>
        <p:spPr>
          <a:ln/>
        </p:spPr>
        <p:txBody>
          <a:bodyPr/>
          <a:lstStyle>
            <a:lvl1pPr>
              <a:defRPr/>
            </a:lvl1pPr>
          </a:lstStyle>
          <a:p>
            <a:pPr>
              <a:defRPr/>
            </a:pPr>
            <a:fld id="{D441DE7B-C704-4A67-949B-5D80498966B1}" type="slidenum">
              <a:rPr lang="es-ES">
                <a:solidFill>
                  <a:prstClr val="black"/>
                </a:solidFill>
              </a:rPr>
              <a:pPr>
                <a:defRPr/>
              </a:pPr>
              <a:t>‹N°›</a:t>
            </a:fld>
            <a:endParaRPr lang="es-ES">
              <a:solidFill>
                <a:prstClr val="black"/>
              </a:solidFill>
            </a:endParaRPr>
          </a:p>
        </p:txBody>
      </p:sp>
    </p:spTree>
    <p:extLst>
      <p:ext uri="{BB962C8B-B14F-4D97-AF65-F5344CB8AC3E}">
        <p14:creationId xmlns:p14="http://schemas.microsoft.com/office/powerpoint/2010/main" val="291048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3603" y="1122363"/>
            <a:ext cx="9141619" cy="2387600"/>
          </a:xfrm>
        </p:spPr>
        <p:txBody>
          <a:bodyPr anchor="b"/>
          <a:lstStyle>
            <a:lvl1pPr algn="ctr">
              <a:defRPr sz="5998"/>
            </a:lvl1pPr>
          </a:lstStyle>
          <a:p>
            <a:r>
              <a:rPr lang="es-ES"/>
              <a:t>Haga clic para modificar el estilo de título del patrón</a:t>
            </a:r>
          </a:p>
        </p:txBody>
      </p:sp>
      <p:sp>
        <p:nvSpPr>
          <p:cNvPr id="3" name="Subtítulo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F27788B1-607E-4191-8DDF-2C2EDBFA5350}" type="datetimeFigureOut">
              <a:rPr lang="es-ES" smtClean="0"/>
              <a:t>01/07/2019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3300745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27788B1-607E-4191-8DDF-2C2EDBFA5350}" type="datetimeFigureOut">
              <a:rPr lang="es-ES" smtClean="0"/>
              <a:t>01/07/2019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1653633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633" y="1709739"/>
            <a:ext cx="10512862" cy="2852737"/>
          </a:xfrm>
        </p:spPr>
        <p:txBody>
          <a:bodyPr anchor="b"/>
          <a:lstStyle>
            <a:lvl1pPr>
              <a:defRPr sz="5998"/>
            </a:lvl1pPr>
          </a:lstStyle>
          <a:p>
            <a:r>
              <a:rPr lang="es-ES"/>
              <a:t>Haga clic para modificar el estilo de título del patrón</a:t>
            </a:r>
          </a:p>
        </p:txBody>
      </p:sp>
      <p:sp>
        <p:nvSpPr>
          <p:cNvPr id="3" name="Marcador de texto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27788B1-607E-4191-8DDF-2C2EDBFA5350}" type="datetimeFigureOut">
              <a:rPr lang="es-ES" smtClean="0"/>
              <a:t>01/07/2019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293460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7982" y="1825625"/>
            <a:ext cx="5180251"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0592" y="1825625"/>
            <a:ext cx="5180251"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F27788B1-607E-4191-8DDF-2C2EDBFA5350}" type="datetimeFigureOut">
              <a:rPr lang="es-ES" smtClean="0"/>
              <a:t>01/07/2019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181721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569" y="365126"/>
            <a:ext cx="10512862"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570" y="2505075"/>
            <a:ext cx="5156444"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0593" y="2505075"/>
            <a:ext cx="518183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F27788B1-607E-4191-8DDF-2C2EDBFA5350}" type="datetimeFigureOut">
              <a:rPr lang="es-ES" smtClean="0"/>
              <a:t>01/07/2019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2373653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F27788B1-607E-4191-8DDF-2C2EDBFA5350}" type="datetimeFigureOut">
              <a:rPr lang="es-ES" smtClean="0"/>
              <a:t>01/07/2019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2850629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27788B1-607E-4191-8DDF-2C2EDBFA5350}" type="datetimeFigureOut">
              <a:rPr lang="es-ES" smtClean="0"/>
              <a:t>01/07/2019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4082670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83829175-527E-46A3-863C-1BB1F163B849}" type="datetimeFigureOut">
              <a:rPr lang="es-ES"/>
              <a:t>01/07/2019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‹N°›</a:t>
            </a:fld>
            <a:endParaRPr/>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570" y="457200"/>
            <a:ext cx="3931213" cy="1600200"/>
          </a:xfrm>
        </p:spPr>
        <p:txBody>
          <a:bodyPr anchor="b"/>
          <a:lstStyle>
            <a:lvl1pPr>
              <a:defRPr sz="3199"/>
            </a:lvl1pPr>
          </a:lstStyle>
          <a:p>
            <a:r>
              <a:rPr lang="es-ES"/>
              <a:t>Haga clic para modificar el estilo de título del patrón</a:t>
            </a:r>
          </a:p>
        </p:txBody>
      </p:sp>
      <p:sp>
        <p:nvSpPr>
          <p:cNvPr id="3" name="Marcador de contenido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7788B1-607E-4191-8DDF-2C2EDBFA5350}" type="datetimeFigureOut">
              <a:rPr lang="es-ES" smtClean="0"/>
              <a:t>01/07/2019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1042477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570" y="457200"/>
            <a:ext cx="3931213" cy="1600200"/>
          </a:xfrm>
        </p:spPr>
        <p:txBody>
          <a:bodyPr anchor="b"/>
          <a:lstStyle>
            <a:lvl1pPr>
              <a:defRPr sz="3199"/>
            </a:lvl1pPr>
          </a:lstStyle>
          <a:p>
            <a:r>
              <a:rPr lang="es-ES"/>
              <a:t>Haga clic para modificar el estilo de título del patrón</a:t>
            </a:r>
          </a:p>
        </p:txBody>
      </p:sp>
      <p:sp>
        <p:nvSpPr>
          <p:cNvPr id="3" name="Marcador de posición de imagen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s-ES"/>
          </a:p>
        </p:txBody>
      </p:sp>
      <p:sp>
        <p:nvSpPr>
          <p:cNvPr id="4" name="Marcador de texto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27788B1-607E-4191-8DDF-2C2EDBFA5350}" type="datetimeFigureOut">
              <a:rPr lang="es-ES" smtClean="0"/>
              <a:t>01/07/2019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1264560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27788B1-607E-4191-8DDF-2C2EDBFA5350}" type="datetimeFigureOut">
              <a:rPr lang="es-ES" smtClean="0"/>
              <a:t>01/07/2019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202011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2628" y="365125"/>
            <a:ext cx="2628215"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7982" y="365125"/>
            <a:ext cx="7732286"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F27788B1-607E-4191-8DDF-2C2EDBFA5350}" type="datetimeFigureOut">
              <a:rPr lang="es-ES" smtClean="0"/>
              <a:t>01/07/2019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757BF17-A80E-45DA-B8B1-8ED8B710B7E8}" type="slidenum">
              <a:rPr lang="es-ES" smtClean="0"/>
              <a:t>‹N°›</a:t>
            </a:fld>
            <a:endParaRPr lang="es-ES"/>
          </a:p>
        </p:txBody>
      </p:sp>
    </p:spTree>
    <p:extLst>
      <p:ext uri="{BB962C8B-B14F-4D97-AF65-F5344CB8AC3E}">
        <p14:creationId xmlns:p14="http://schemas.microsoft.com/office/powerpoint/2010/main" val="20358578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6"/>
          <p:cNvSpPr/>
          <p:nvPr/>
        </p:nvSpPr>
        <p:spPr>
          <a:xfrm>
            <a:off x="10944550" y="282575"/>
            <a:ext cx="85491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799"/>
          </a:p>
        </p:txBody>
      </p:sp>
      <p:sp>
        <p:nvSpPr>
          <p:cNvPr id="5" name="TextBox 8"/>
          <p:cNvSpPr txBox="1"/>
          <p:nvPr/>
        </p:nvSpPr>
        <p:spPr>
          <a:xfrm>
            <a:off x="298374" y="228600"/>
            <a:ext cx="347043" cy="554038"/>
          </a:xfrm>
          <a:prstGeom prst="rect">
            <a:avLst/>
          </a:prstGeom>
          <a:noFill/>
        </p:spPr>
        <p:txBody>
          <a:bodyPr lIns="0" tIns="0" rIns="0" bIns="0">
            <a:spAutoFit/>
          </a:bodyPr>
          <a:lstStyle/>
          <a:p>
            <a:pPr fontAlgn="auto">
              <a:spcBef>
                <a:spcPts val="0"/>
              </a:spcBef>
              <a:spcAft>
                <a:spcPts val="0"/>
              </a:spcAft>
              <a:defRPr/>
            </a:pPr>
            <a:r>
              <a:rPr sz="3599" b="1">
                <a:solidFill>
                  <a:schemeClr val="accent1">
                    <a:lumMod val="60000"/>
                    <a:lumOff val="40000"/>
                  </a:schemeClr>
                </a:solidFill>
                <a:latin typeface="+mn-lt"/>
                <a:cs typeface="+mn-cs"/>
              </a:rPr>
              <a:t>+</a:t>
            </a:r>
          </a:p>
        </p:txBody>
      </p:sp>
      <p:sp>
        <p:nvSpPr>
          <p:cNvPr id="6" name="Rectangle 9"/>
          <p:cNvSpPr/>
          <p:nvPr/>
        </p:nvSpPr>
        <p:spPr>
          <a:xfrm>
            <a:off x="10754100" y="282575"/>
            <a:ext cx="122735"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799"/>
          </a:p>
        </p:txBody>
      </p:sp>
      <p:sp>
        <p:nvSpPr>
          <p:cNvPr id="2" name="Title 1"/>
          <p:cNvSpPr>
            <a:spLocks noGrp="1"/>
          </p:cNvSpPr>
          <p:nvPr>
            <p:ph type="title"/>
          </p:nvPr>
        </p:nvSpPr>
        <p:spPr/>
        <p:txBody>
          <a:bodyPr/>
          <a:lstStyle/>
          <a:p>
            <a:r>
              <a:rPr lang="es-ES_tradnl"/>
              <a:t>Click to edit Master title style</a:t>
            </a:r>
            <a:endParaRPr/>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a:p>
        </p:txBody>
      </p:sp>
      <p:sp>
        <p:nvSpPr>
          <p:cNvPr id="7" name="Date Placeholder 3"/>
          <p:cNvSpPr>
            <a:spLocks noGrp="1"/>
          </p:cNvSpPr>
          <p:nvPr>
            <p:ph type="dt" sz="half" idx="10"/>
          </p:nvPr>
        </p:nvSpPr>
        <p:spPr/>
        <p:txBody>
          <a:bodyPr/>
          <a:lstStyle>
            <a:lvl1pPr>
              <a:defRPr/>
            </a:lvl1pPr>
          </a:lstStyle>
          <a:p>
            <a:pPr>
              <a:defRPr/>
            </a:pPr>
            <a:fld id="{AEC21EC1-ADF6-4D62-A401-C5C56E1F6783}" type="datetimeFigureOut">
              <a:rPr lang="en-US"/>
              <a:pPr>
                <a:defRPr/>
              </a:pPr>
              <a:t>7/1/2019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6E2EC7-EFB7-499C-A61E-02802A9CABBC}" type="slidenum">
              <a:rPr lang="en-US"/>
              <a:pPr>
                <a:defRPr/>
              </a:pPr>
              <a:t>‹N°›</a:t>
            </a:fld>
            <a:endParaRPr lang="en-US"/>
          </a:p>
        </p:txBody>
      </p:sp>
    </p:spTree>
    <p:extLst>
      <p:ext uri="{BB962C8B-B14F-4D97-AF65-F5344CB8AC3E}">
        <p14:creationId xmlns:p14="http://schemas.microsoft.com/office/powerpoint/2010/main" val="84356915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Rectangle 4"/>
          <p:cNvSpPr/>
          <p:nvPr/>
        </p:nvSpPr>
        <p:spPr>
          <a:xfrm>
            <a:off x="10885297" y="282576"/>
            <a:ext cx="914162" cy="301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799"/>
          </a:p>
        </p:txBody>
      </p:sp>
      <p:sp>
        <p:nvSpPr>
          <p:cNvPr id="3" name="Date Placeholder 1"/>
          <p:cNvSpPr>
            <a:spLocks noGrp="1"/>
          </p:cNvSpPr>
          <p:nvPr>
            <p:ph type="dt" sz="half" idx="10"/>
          </p:nvPr>
        </p:nvSpPr>
        <p:spPr/>
        <p:txBody>
          <a:bodyPr/>
          <a:lstStyle>
            <a:lvl1pPr>
              <a:defRPr/>
            </a:lvl1pPr>
          </a:lstStyle>
          <a:p>
            <a:pPr>
              <a:defRPr/>
            </a:pPr>
            <a:fld id="{8C8895A5-2220-4F9F-A260-5AE12906435B}" type="datetimeFigureOut">
              <a:rPr lang="en-US"/>
              <a:pPr>
                <a:defRPr/>
              </a:pPr>
              <a:t>7/1/2019</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BE39079B-C36C-4D9D-A45D-C4C4224E7707}" type="slidenum">
              <a:rPr lang="en-US"/>
              <a:pPr>
                <a:defRPr/>
              </a:pPr>
              <a:t>‹N°›</a:t>
            </a:fld>
            <a:endParaRPr lang="en-US"/>
          </a:p>
        </p:txBody>
      </p:sp>
    </p:spTree>
    <p:extLst>
      <p:ext uri="{BB962C8B-B14F-4D97-AF65-F5344CB8AC3E}">
        <p14:creationId xmlns:p14="http://schemas.microsoft.com/office/powerpoint/2010/main" val="344104093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s-ES"/>
              <a:t>Haga clic para modificar el estilo de título del patrón</a:t>
            </a:r>
            <a:endParaRPr/>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83829175-527E-46A3-863C-1BB1F163B849}" type="datetimeFigureOut">
              <a:rPr lang="es-ES"/>
              <a:t>01/07/2019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5137D0E-4A4F-4307-8994-C1891D747D59}" type="slidenum">
              <a:rPr/>
              <a:t>‹N°›</a:t>
            </a:fld>
            <a:endParaRPr/>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s-ES"/>
              <a:t>Haga clic para modificar el estilo de título del patrón</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Date Placeholder 4"/>
          <p:cNvSpPr>
            <a:spLocks noGrp="1"/>
          </p:cNvSpPr>
          <p:nvPr>
            <p:ph type="dt" sz="half" idx="10"/>
          </p:nvPr>
        </p:nvSpPr>
        <p:spPr/>
        <p:txBody>
          <a:bodyPr/>
          <a:lstStyle/>
          <a:p>
            <a:fld id="{83829175-527E-46A3-863C-1BB1F163B849}" type="datetimeFigureOut">
              <a:rPr lang="es-ES"/>
              <a:t>01/07/2019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5137D0E-4A4F-4307-8994-C1891D747D59}" type="slidenum">
              <a:rPr/>
              <a:t>‹N°›</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s-ES"/>
              <a:t>Haga clic para modificar el estilo de título del patrón</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7" name="Date Placeholder 6"/>
          <p:cNvSpPr>
            <a:spLocks noGrp="1"/>
          </p:cNvSpPr>
          <p:nvPr>
            <p:ph type="dt" sz="half" idx="10"/>
          </p:nvPr>
        </p:nvSpPr>
        <p:spPr/>
        <p:txBody>
          <a:bodyPr/>
          <a:lstStyle/>
          <a:p>
            <a:fld id="{83829175-527E-46A3-863C-1BB1F163B849}" type="datetimeFigureOut">
              <a:rPr lang="es-ES"/>
              <a:t>01/07/2019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5137D0E-4A4F-4307-8994-C1891D747D59}" type="slidenum">
              <a:rPr/>
              <a:t>‹N°›</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Date Placeholder 2"/>
          <p:cNvSpPr>
            <a:spLocks noGrp="1"/>
          </p:cNvSpPr>
          <p:nvPr>
            <p:ph type="dt" sz="half" idx="10"/>
          </p:nvPr>
        </p:nvSpPr>
        <p:spPr/>
        <p:txBody>
          <a:bodyPr/>
          <a:lstStyle/>
          <a:p>
            <a:fld id="{83829175-527E-46A3-863C-1BB1F163B849}" type="datetimeFigureOut">
              <a:rPr lang="es-ES"/>
              <a:t>01/07/2019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5137D0E-4A4F-4307-8994-C1891D747D59}" type="slidenum">
              <a:rPr/>
              <a:t>‹N°›</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29175-527E-46A3-863C-1BB1F163B849}" type="datetimeFigureOut">
              <a:rPr lang="es-ES"/>
              <a:t>01/07/2019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5137D0E-4A4F-4307-8994-C1891D747D59}" type="slidenum">
              <a:rPr/>
              <a:t>‹N°›</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s-ES"/>
              <a:t>Haga clic para modificar el estilo de título del patrón</a:t>
            </a:r>
            <a:endParaRPr/>
          </a:p>
        </p:txBody>
      </p:sp>
      <p:sp>
        <p:nvSpPr>
          <p:cNvPr id="3" name="Content Placeholder 2"/>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83829175-527E-46A3-863C-1BB1F163B849}" type="datetimeFigureOut">
              <a:rPr lang="es-ES"/>
              <a:pPr/>
              <a:t>01/07/2019</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E5137D0E-4A4F-4307-8994-C1891D747D59}" type="slidenum">
              <a:rPr/>
              <a:pPr/>
              <a:t>‹N°›</a:t>
            </a:fld>
            <a:endParaRPr/>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s-ES"/>
              <a:t>Haga clic para modificar el estilo de título del patrón</a:t>
            </a:r>
            <a:endParaRPr/>
          </a:p>
        </p:txBody>
      </p:sp>
      <p:sp>
        <p:nvSpPr>
          <p:cNvPr id="3" name="Picture Placeholder 2"/>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a:p>
        </p:txBody>
      </p:sp>
      <p:sp>
        <p:nvSpPr>
          <p:cNvPr id="4" name="Text Placeholder 3"/>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s-ES"/>
              <a:t>Haga clic para modificar el estilo de título del patrón</a:t>
            </a:r>
            <a:endParaRPr/>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000">
                <a:solidFill>
                  <a:schemeClr val="tx1"/>
                </a:solidFill>
              </a:defRPr>
            </a:lvl1pPr>
          </a:lstStyle>
          <a:p>
            <a:fld id="{83829175-527E-46A3-863C-1BB1F163B849}" type="datetimeFigureOut">
              <a:rPr lang="es-ES"/>
              <a:pPr/>
              <a:t>01/07/2019</a:t>
            </a:fld>
            <a:endParaRPr/>
          </a:p>
        </p:txBody>
      </p:sp>
      <p:sp>
        <p:nvSpPr>
          <p:cNvPr id="5" name="Footer Placeholder 4"/>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000">
                <a:solidFill>
                  <a:schemeClr val="tx1"/>
                </a:solidFill>
              </a:defRPr>
            </a:lvl1pPr>
          </a:lstStyle>
          <a:p>
            <a:fld id="{E5137D0E-4A4F-4307-8994-C1891D747D59}" type="slidenum">
              <a:rPr/>
              <a:pPr/>
              <a:t>‹N°›</a:t>
            </a:fld>
            <a:endParaRPr/>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788B1-607E-4191-8DDF-2C2EDBFA5350}" type="datetimeFigureOut">
              <a:rPr lang="es-ES" smtClean="0"/>
              <a:t>01/07/2019</a:t>
            </a:fld>
            <a:endParaRPr lang="es-ES"/>
          </a:p>
        </p:txBody>
      </p:sp>
      <p:sp>
        <p:nvSpPr>
          <p:cNvPr id="5" name="Marcador de pie de página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7BF17-A80E-45DA-B8B1-8ED8B710B7E8}" type="slidenum">
              <a:rPr lang="es-ES" smtClean="0"/>
              <a:t>‹N°›</a:t>
            </a:fld>
            <a:endParaRPr lang="es-ES"/>
          </a:p>
        </p:txBody>
      </p:sp>
    </p:spTree>
    <p:extLst>
      <p:ext uri="{BB962C8B-B14F-4D97-AF65-F5344CB8AC3E}">
        <p14:creationId xmlns:p14="http://schemas.microsoft.com/office/powerpoint/2010/main" val="11712426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5" r:id="rId13"/>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s-E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hyperlink" Target="mailto:jvalle@uniovi.es" TargetMode="External"/><Relationship Id="rId4" Type="http://schemas.openxmlformats.org/officeDocument/2006/relationships/hyperlink" Target="http://www.grupogifi.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4518" y="1801579"/>
            <a:ext cx="6516216" cy="2430854"/>
          </a:xfrm>
        </p:spPr>
        <p:txBody>
          <a:bodyPr/>
          <a:lstStyle/>
          <a:p>
            <a:r>
              <a:rPr lang="en-GB" sz="2400" b="1" dirty="0"/>
              <a:t>A review of needs and profiles of unaccompanied immigrant minors as well as services and practices in Spain</a:t>
            </a:r>
            <a:br>
              <a:rPr lang="es-ES" sz="2400" dirty="0"/>
            </a:br>
            <a:r>
              <a:rPr lang="en-GB" sz="2400" b="1" dirty="0"/>
              <a:t> </a:t>
            </a:r>
            <a:br>
              <a:rPr lang="es-ES" sz="2400" dirty="0"/>
            </a:br>
            <a:endParaRPr lang="es-ES" sz="2400" dirty="0"/>
          </a:p>
        </p:txBody>
      </p:sp>
      <p:sp>
        <p:nvSpPr>
          <p:cNvPr id="3" name="Subtitle 2"/>
          <p:cNvSpPr>
            <a:spLocks noGrp="1"/>
          </p:cNvSpPr>
          <p:nvPr>
            <p:ph type="subTitle" idx="1"/>
          </p:nvPr>
        </p:nvSpPr>
        <p:spPr>
          <a:xfrm>
            <a:off x="1701924" y="5546706"/>
            <a:ext cx="6334394" cy="1066800"/>
          </a:xfrm>
        </p:spPr>
        <p:txBody>
          <a:bodyPr>
            <a:normAutofit/>
          </a:bodyPr>
          <a:lstStyle/>
          <a:p>
            <a:pPr marL="0" indent="0" algn="l">
              <a:spcBef>
                <a:spcPts val="0"/>
              </a:spcBef>
              <a:buNone/>
            </a:pPr>
            <a:r>
              <a:rPr lang="es-ES" sz="2400" b="0" i="0" noProof="1">
                <a:solidFill>
                  <a:schemeClr val="tx1">
                    <a:lumMod val="50000"/>
                  </a:schemeClr>
                </a:solidFill>
              </a:rPr>
              <a:t>Jorge F. del Valle, Amaia Bravo, Iriana Santos</a:t>
            </a:r>
          </a:p>
          <a:p>
            <a:r>
              <a:rPr lang="en-GB" sz="1600" dirty="0"/>
              <a:t>GIFI Research Group University of Oviedo</a:t>
            </a:r>
            <a:endParaRPr lang="es-ES" sz="1600" i="0" noProof="1">
              <a:solidFill>
                <a:schemeClr val="tx1">
                  <a:lumMod val="50000"/>
                </a:schemeClr>
              </a:solidFill>
            </a:endParaRPr>
          </a:p>
        </p:txBody>
      </p:sp>
      <p:pic>
        <p:nvPicPr>
          <p:cNvPr id="4" name="Imagen 3"/>
          <p:cNvPicPr>
            <a:picLocks noChangeAspect="1"/>
          </p:cNvPicPr>
          <p:nvPr/>
        </p:nvPicPr>
        <p:blipFill>
          <a:blip r:embed="rId2"/>
          <a:stretch>
            <a:fillRect/>
          </a:stretch>
        </p:blipFill>
        <p:spPr>
          <a:xfrm>
            <a:off x="9118748" y="5468038"/>
            <a:ext cx="2912214" cy="1224136"/>
          </a:xfrm>
          <a:prstGeom prst="rect">
            <a:avLst/>
          </a:prstGeom>
        </p:spPr>
      </p:pic>
      <p:pic>
        <p:nvPicPr>
          <p:cNvPr id="6" name="Imagen 5">
            <a:extLst>
              <a:ext uri="{FF2B5EF4-FFF2-40B4-BE49-F238E27FC236}">
                <a16:creationId xmlns:a16="http://schemas.microsoft.com/office/drawing/2014/main" id="{E5853162-49AF-D74A-95B7-F2AEAC40812F}"/>
              </a:ext>
            </a:extLst>
          </p:cNvPr>
          <p:cNvPicPr>
            <a:picLocks noChangeAspect="1"/>
          </p:cNvPicPr>
          <p:nvPr/>
        </p:nvPicPr>
        <p:blipFill>
          <a:blip r:embed="rId3"/>
          <a:stretch>
            <a:fillRect/>
          </a:stretch>
        </p:blipFill>
        <p:spPr>
          <a:xfrm>
            <a:off x="0" y="8809"/>
            <a:ext cx="4387478" cy="2849371"/>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7614" y="624110"/>
            <a:ext cx="6589199" cy="602524"/>
          </a:xfrm>
        </p:spPr>
        <p:txBody>
          <a:bodyPr>
            <a:normAutofit/>
          </a:bodyPr>
          <a:lstStyle/>
          <a:p>
            <a:r>
              <a:rPr lang="es-ES" sz="2400" dirty="0" err="1"/>
              <a:t>Family</a:t>
            </a:r>
            <a:r>
              <a:rPr lang="es-ES" sz="2400" dirty="0"/>
              <a:t> </a:t>
            </a:r>
            <a:r>
              <a:rPr lang="es-ES" sz="2400" dirty="0" err="1"/>
              <a:t>foster</a:t>
            </a:r>
            <a:r>
              <a:rPr lang="es-ES" sz="2400" dirty="0"/>
              <a:t> </a:t>
            </a:r>
            <a:r>
              <a:rPr lang="es-ES" sz="2400" dirty="0" err="1"/>
              <a:t>care</a:t>
            </a:r>
            <a:r>
              <a:rPr lang="es-ES" sz="2400" dirty="0"/>
              <a:t> vs. </a:t>
            </a:r>
            <a:r>
              <a:rPr lang="es-ES" sz="2400" dirty="0" err="1"/>
              <a:t>residential</a:t>
            </a:r>
            <a:r>
              <a:rPr lang="es-ES" sz="2400" dirty="0"/>
              <a:t> </a:t>
            </a:r>
            <a:r>
              <a:rPr lang="es-ES" sz="2400" dirty="0" err="1"/>
              <a:t>care</a:t>
            </a:r>
            <a:endParaRPr lang="es-ES" sz="2400" dirty="0"/>
          </a:p>
        </p:txBody>
      </p:sp>
      <p:pic>
        <p:nvPicPr>
          <p:cNvPr id="4" name="Imagen 3"/>
          <p:cNvPicPr>
            <a:picLocks noChangeAspect="1"/>
          </p:cNvPicPr>
          <p:nvPr/>
        </p:nvPicPr>
        <p:blipFill>
          <a:blip r:embed="rId2"/>
          <a:stretch>
            <a:fillRect/>
          </a:stretch>
        </p:blipFill>
        <p:spPr>
          <a:xfrm>
            <a:off x="3226072" y="1375317"/>
            <a:ext cx="6614448" cy="5098585"/>
          </a:xfrm>
          <a:prstGeom prst="rect">
            <a:avLst/>
          </a:prstGeom>
        </p:spPr>
      </p:pic>
      <p:sp>
        <p:nvSpPr>
          <p:cNvPr id="5" name="CuadroTexto 4"/>
          <p:cNvSpPr txBox="1"/>
          <p:nvPr/>
        </p:nvSpPr>
        <p:spPr>
          <a:xfrm>
            <a:off x="8622021" y="4667304"/>
            <a:ext cx="551366" cy="276999"/>
          </a:xfrm>
          <a:prstGeom prst="rect">
            <a:avLst/>
          </a:prstGeom>
          <a:solidFill>
            <a:schemeClr val="bg1">
              <a:lumMod val="75000"/>
            </a:schemeClr>
          </a:solidFill>
        </p:spPr>
        <p:txBody>
          <a:bodyPr wrap="square" rtlCol="0">
            <a:spAutoFit/>
          </a:bodyPr>
          <a:lstStyle/>
          <a:p>
            <a:r>
              <a:rPr lang="es-ES" sz="1200" dirty="0"/>
              <a:t>39.6</a:t>
            </a:r>
          </a:p>
        </p:txBody>
      </p:sp>
      <p:pic>
        <p:nvPicPr>
          <p:cNvPr id="6" name="Imagen 5"/>
          <p:cNvPicPr>
            <a:picLocks noChangeAspect="1"/>
          </p:cNvPicPr>
          <p:nvPr/>
        </p:nvPicPr>
        <p:blipFill>
          <a:blip r:embed="rId3"/>
          <a:stretch>
            <a:fillRect/>
          </a:stretch>
        </p:blipFill>
        <p:spPr>
          <a:xfrm>
            <a:off x="189756" y="260648"/>
            <a:ext cx="2547704" cy="1872208"/>
          </a:xfrm>
          <a:prstGeom prst="rect">
            <a:avLst/>
          </a:prstGeom>
        </p:spPr>
      </p:pic>
    </p:spTree>
    <p:extLst>
      <p:ext uri="{BB962C8B-B14F-4D97-AF65-F5344CB8AC3E}">
        <p14:creationId xmlns:p14="http://schemas.microsoft.com/office/powerpoint/2010/main" val="10263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67614" y="624111"/>
            <a:ext cx="6589199" cy="608719"/>
          </a:xfrm>
        </p:spPr>
        <p:txBody>
          <a:bodyPr>
            <a:normAutofit/>
          </a:bodyPr>
          <a:lstStyle/>
          <a:p>
            <a:r>
              <a:rPr lang="en-GB" sz="2400" dirty="0"/>
              <a:t>Kinship care vs. non-relative foster care</a:t>
            </a:r>
          </a:p>
        </p:txBody>
      </p:sp>
      <p:pic>
        <p:nvPicPr>
          <p:cNvPr id="3" name="Imagen 2"/>
          <p:cNvPicPr>
            <a:picLocks noChangeAspect="1"/>
          </p:cNvPicPr>
          <p:nvPr/>
        </p:nvPicPr>
        <p:blipFill>
          <a:blip r:embed="rId2"/>
          <a:stretch>
            <a:fillRect/>
          </a:stretch>
        </p:blipFill>
        <p:spPr>
          <a:xfrm>
            <a:off x="2767631" y="1245220"/>
            <a:ext cx="7557402" cy="5296828"/>
          </a:xfrm>
          <a:prstGeom prst="rect">
            <a:avLst/>
          </a:prstGeom>
        </p:spPr>
      </p:pic>
      <p:pic>
        <p:nvPicPr>
          <p:cNvPr id="4" name="Imagen 3"/>
          <p:cNvPicPr>
            <a:picLocks noChangeAspect="1"/>
          </p:cNvPicPr>
          <p:nvPr/>
        </p:nvPicPr>
        <p:blipFill>
          <a:blip r:embed="rId3"/>
          <a:stretch>
            <a:fillRect/>
          </a:stretch>
        </p:blipFill>
        <p:spPr>
          <a:xfrm>
            <a:off x="189756" y="260648"/>
            <a:ext cx="2078044" cy="1527073"/>
          </a:xfrm>
          <a:prstGeom prst="rect">
            <a:avLst/>
          </a:prstGeom>
        </p:spPr>
      </p:pic>
    </p:spTree>
    <p:extLst>
      <p:ext uri="{BB962C8B-B14F-4D97-AF65-F5344CB8AC3E}">
        <p14:creationId xmlns:p14="http://schemas.microsoft.com/office/powerpoint/2010/main" val="171425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err="1"/>
              <a:t>Evolution</a:t>
            </a:r>
            <a:r>
              <a:rPr lang="es-ES_tradnl" dirty="0"/>
              <a:t> of </a:t>
            </a:r>
            <a:r>
              <a:rPr lang="es-ES_tradnl" dirty="0" err="1"/>
              <a:t>Adoption</a:t>
            </a:r>
            <a:r>
              <a:rPr lang="es-ES_tradnl" dirty="0"/>
              <a:t> in </a:t>
            </a:r>
            <a:r>
              <a:rPr lang="es-ES_tradnl" dirty="0" err="1"/>
              <a:t>Spain</a:t>
            </a:r>
            <a:endParaRPr lang="es-ES_tradnl"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346091925"/>
              </p:ext>
            </p:extLst>
          </p:nvPr>
        </p:nvGraphicFramePr>
        <p:xfrm>
          <a:off x="1522413" y="1828800"/>
          <a:ext cx="96012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70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Resultado de imagen de menas menor extranjero no acompaña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6264" y="3491980"/>
            <a:ext cx="4742561" cy="33844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Resultado de imagen de menas menor extranjero no acompañ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7936"/>
            <a:ext cx="3791196" cy="38391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otion.jpg"/>
          <p:cNvPicPr>
            <a:picLocks noChangeAspect="1" noChangeArrowheads="1"/>
          </p:cNvPicPr>
          <p:nvPr/>
        </p:nvPicPr>
        <p:blipFill>
          <a:blip r:embed="rId4"/>
          <a:srcRect l="47060" t="8006" b="18018"/>
          <a:stretch>
            <a:fillRect/>
          </a:stretch>
        </p:blipFill>
        <p:spPr bwMode="auto">
          <a:xfrm>
            <a:off x="3791196" y="3491979"/>
            <a:ext cx="3655068" cy="3365128"/>
          </a:xfrm>
          <a:prstGeom prst="rect">
            <a:avLst/>
          </a:prstGeom>
          <a:noFill/>
          <a:ln w="12700">
            <a:solidFill>
              <a:schemeClr val="bg1"/>
            </a:solidFill>
            <a:miter lim="800000"/>
            <a:headEnd/>
            <a:tailEnd/>
          </a:ln>
        </p:spPr>
      </p:pic>
      <p:pic>
        <p:nvPicPr>
          <p:cNvPr id="7" name="Picture 4" descr="Resultado de imagen de menas menor extranjero no acompaña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93"/>
            <a:ext cx="3791197" cy="30170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Resultado de imagen de menas menor extranjero no acompaña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1196" y="893"/>
            <a:ext cx="4768683" cy="254303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3984576" y="2518817"/>
            <a:ext cx="4318274" cy="953851"/>
          </a:xfrm>
          <a:prstGeom prst="rect">
            <a:avLst/>
          </a:prstGeom>
          <a:noFill/>
        </p:spPr>
        <p:txBody>
          <a:bodyPr wrap="square" rtlCol="0">
            <a:spAutoFit/>
          </a:bodyPr>
          <a:lstStyle/>
          <a:p>
            <a:pPr algn="ctr" defTabSz="914126"/>
            <a:r>
              <a:rPr lang="en-GB" sz="2799" b="1" dirty="0">
                <a:solidFill>
                  <a:prstClr val="black"/>
                </a:solidFill>
                <a:latin typeface="Calibri" panose="020F0502020204030204"/>
              </a:rPr>
              <a:t>Unaccompanied Immigrant Minors</a:t>
            </a:r>
          </a:p>
        </p:txBody>
      </p:sp>
      <p:pic>
        <p:nvPicPr>
          <p:cNvPr id="6" name="Picture 4" descr="motion.jpg"/>
          <p:cNvPicPr>
            <a:picLocks noChangeAspect="1" noChangeArrowheads="1"/>
          </p:cNvPicPr>
          <p:nvPr/>
        </p:nvPicPr>
        <p:blipFill>
          <a:blip r:embed="rId7"/>
          <a:srcRect l="11534" r="11534"/>
          <a:stretch>
            <a:fillRect/>
          </a:stretch>
        </p:blipFill>
        <p:spPr bwMode="auto">
          <a:xfrm>
            <a:off x="8443151" y="-7361"/>
            <a:ext cx="3745674" cy="3499340"/>
          </a:xfrm>
          <a:prstGeom prst="rect">
            <a:avLst/>
          </a:prstGeom>
          <a:noFill/>
          <a:ln w="12700">
            <a:solidFill>
              <a:schemeClr val="bg1"/>
            </a:solidFill>
            <a:miter lim="800000"/>
            <a:headEnd/>
            <a:tailEnd/>
          </a:ln>
        </p:spPr>
      </p:pic>
    </p:spTree>
    <p:extLst>
      <p:ext uri="{BB962C8B-B14F-4D97-AF65-F5344CB8AC3E}">
        <p14:creationId xmlns:p14="http://schemas.microsoft.com/office/powerpoint/2010/main" val="237855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n-GB" sz="3999" b="1" dirty="0">
                <a:solidFill>
                  <a:srgbClr val="4472C4">
                    <a:lumMod val="75000"/>
                  </a:srgbClr>
                </a:solidFill>
                <a:latin typeface="Calibri" panose="020F0502020204030204"/>
              </a:rPr>
              <a:t>Definition</a:t>
            </a:r>
            <a:endParaRPr lang="en-GB"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6" name="CuadroTexto 5"/>
          <p:cNvSpPr txBox="1"/>
          <p:nvPr/>
        </p:nvSpPr>
        <p:spPr>
          <a:xfrm>
            <a:off x="864298" y="1899857"/>
            <a:ext cx="9964013" cy="3538508"/>
          </a:xfrm>
          <a:prstGeom prst="rect">
            <a:avLst/>
          </a:prstGeom>
          <a:noFill/>
        </p:spPr>
        <p:txBody>
          <a:bodyPr wrap="square" rtlCol="0">
            <a:spAutoFit/>
          </a:bodyPr>
          <a:lstStyle/>
          <a:p>
            <a:pPr algn="just" defTabSz="914126"/>
            <a:r>
              <a:rPr lang="es-ES" sz="3199" i="1" dirty="0" err="1">
                <a:solidFill>
                  <a:prstClr val="black"/>
                </a:solidFill>
                <a:latin typeface="Calibri" panose="020F0502020204030204"/>
              </a:rPr>
              <a:t>Children</a:t>
            </a:r>
            <a:r>
              <a:rPr lang="es-ES" sz="3199" i="1" dirty="0">
                <a:solidFill>
                  <a:prstClr val="black"/>
                </a:solidFill>
                <a:latin typeface="Calibri" panose="020F0502020204030204"/>
              </a:rPr>
              <a:t> and </a:t>
            </a:r>
            <a:r>
              <a:rPr lang="es-ES" sz="3199" i="1" dirty="0" err="1">
                <a:solidFill>
                  <a:prstClr val="black"/>
                </a:solidFill>
                <a:latin typeface="Calibri" panose="020F0502020204030204"/>
              </a:rPr>
              <a:t>adolescents</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under</a:t>
            </a:r>
            <a:r>
              <a:rPr lang="es-ES" sz="3199" i="1" dirty="0">
                <a:solidFill>
                  <a:prstClr val="black"/>
                </a:solidFill>
                <a:latin typeface="Calibri" panose="020F0502020204030204"/>
              </a:rPr>
              <a:t> 18 </a:t>
            </a:r>
            <a:r>
              <a:rPr lang="es-ES" sz="3199" i="1" dirty="0" err="1">
                <a:solidFill>
                  <a:prstClr val="black"/>
                </a:solidFill>
                <a:latin typeface="Calibri" panose="020F0502020204030204"/>
              </a:rPr>
              <a:t>years</a:t>
            </a:r>
            <a:r>
              <a:rPr lang="es-ES" sz="3199" i="1" dirty="0">
                <a:solidFill>
                  <a:prstClr val="black"/>
                </a:solidFill>
                <a:latin typeface="Calibri" panose="020F0502020204030204"/>
              </a:rPr>
              <a:t> of </a:t>
            </a:r>
            <a:r>
              <a:rPr lang="es-ES" sz="3199" i="1" dirty="0" err="1">
                <a:solidFill>
                  <a:prstClr val="black"/>
                </a:solidFill>
                <a:latin typeface="Calibri" panose="020F0502020204030204"/>
              </a:rPr>
              <a:t>age</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third</a:t>
            </a:r>
            <a:r>
              <a:rPr lang="es-ES" sz="3199" i="1" dirty="0">
                <a:solidFill>
                  <a:prstClr val="black"/>
                </a:solidFill>
                <a:latin typeface="Calibri" panose="020F0502020204030204"/>
              </a:rPr>
              <a:t>-country </a:t>
            </a:r>
            <a:r>
              <a:rPr lang="es-ES" sz="3199" i="1" dirty="0" err="1">
                <a:solidFill>
                  <a:prstClr val="black"/>
                </a:solidFill>
                <a:latin typeface="Calibri" panose="020F0502020204030204"/>
              </a:rPr>
              <a:t>nationals</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who</a:t>
            </a:r>
            <a:r>
              <a:rPr lang="es-ES" sz="3199" i="1" dirty="0">
                <a:solidFill>
                  <a:prstClr val="black"/>
                </a:solidFill>
                <a:latin typeface="Calibri" panose="020F0502020204030204"/>
              </a:rPr>
              <a:t> are in </a:t>
            </a:r>
            <a:r>
              <a:rPr lang="es-ES" sz="3199" i="1" dirty="0" err="1">
                <a:solidFill>
                  <a:prstClr val="black"/>
                </a:solidFill>
                <a:latin typeface="Calibri" panose="020F0502020204030204"/>
              </a:rPr>
              <a:t>the</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receiving</a:t>
            </a:r>
            <a:r>
              <a:rPr lang="es-ES" sz="3199" i="1" dirty="0">
                <a:solidFill>
                  <a:prstClr val="black"/>
                </a:solidFill>
                <a:latin typeface="Calibri" panose="020F0502020204030204"/>
              </a:rPr>
              <a:t> country </a:t>
            </a:r>
            <a:r>
              <a:rPr lang="es-ES" sz="3199" i="1" dirty="0" err="1">
                <a:solidFill>
                  <a:prstClr val="black"/>
                </a:solidFill>
                <a:latin typeface="Calibri" panose="020F0502020204030204"/>
              </a:rPr>
              <a:t>without</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the</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protection</a:t>
            </a:r>
            <a:r>
              <a:rPr lang="es-ES" sz="3199" i="1" dirty="0">
                <a:solidFill>
                  <a:prstClr val="black"/>
                </a:solidFill>
                <a:latin typeface="Calibri" panose="020F0502020204030204"/>
              </a:rPr>
              <a:t> of a </a:t>
            </a:r>
            <a:r>
              <a:rPr lang="es-ES" sz="3199" i="1" dirty="0" err="1">
                <a:solidFill>
                  <a:prstClr val="black"/>
                </a:solidFill>
                <a:latin typeface="Calibri" panose="020F0502020204030204"/>
              </a:rPr>
              <a:t>family</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member</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or</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responsible</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adult</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who</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habitually</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takes</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charge</a:t>
            </a:r>
            <a:r>
              <a:rPr lang="es-ES" sz="3199" i="1" dirty="0">
                <a:solidFill>
                  <a:prstClr val="black"/>
                </a:solidFill>
                <a:latin typeface="Calibri" panose="020F0502020204030204"/>
              </a:rPr>
              <a:t> of </a:t>
            </a:r>
            <a:r>
              <a:rPr lang="es-ES" sz="3199" i="1" dirty="0" err="1">
                <a:solidFill>
                  <a:prstClr val="black"/>
                </a:solidFill>
                <a:latin typeface="Calibri" panose="020F0502020204030204"/>
              </a:rPr>
              <a:t>their</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care</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either</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legally</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or</a:t>
            </a:r>
            <a:r>
              <a:rPr lang="es-ES" sz="3199" i="1" dirty="0">
                <a:solidFill>
                  <a:prstClr val="black"/>
                </a:solidFill>
                <a:latin typeface="Calibri" panose="020F0502020204030204"/>
              </a:rPr>
              <a:t> in </a:t>
            </a:r>
            <a:r>
              <a:rPr lang="es-ES" sz="3199" i="1" dirty="0" err="1">
                <a:solidFill>
                  <a:prstClr val="black"/>
                </a:solidFill>
                <a:latin typeface="Calibri" panose="020F0502020204030204"/>
              </a:rPr>
              <a:t>accordance</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with</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the</a:t>
            </a:r>
            <a:r>
              <a:rPr lang="es-ES" sz="3199" i="1" dirty="0">
                <a:solidFill>
                  <a:prstClr val="black"/>
                </a:solidFill>
                <a:latin typeface="Calibri" panose="020F0502020204030204"/>
              </a:rPr>
              <a:t> </a:t>
            </a:r>
            <a:r>
              <a:rPr lang="es-ES" sz="3199" i="1" dirty="0" err="1">
                <a:solidFill>
                  <a:prstClr val="black"/>
                </a:solidFill>
                <a:latin typeface="Calibri" panose="020F0502020204030204"/>
              </a:rPr>
              <a:t>customs</a:t>
            </a:r>
            <a:r>
              <a:rPr lang="es-ES" sz="3199" i="1" dirty="0">
                <a:solidFill>
                  <a:prstClr val="black"/>
                </a:solidFill>
                <a:latin typeface="Calibri" panose="020F0502020204030204"/>
              </a:rPr>
              <a:t> and </a:t>
            </a:r>
            <a:r>
              <a:rPr lang="es-ES" sz="3199" i="1" dirty="0" err="1">
                <a:solidFill>
                  <a:prstClr val="black"/>
                </a:solidFill>
                <a:latin typeface="Calibri" panose="020F0502020204030204"/>
              </a:rPr>
              <a:t>traditions</a:t>
            </a:r>
            <a:endParaRPr lang="es-ES" sz="3199" dirty="0">
              <a:solidFill>
                <a:prstClr val="black"/>
              </a:solidFill>
              <a:latin typeface="Calibri" panose="020F0502020204030204"/>
            </a:endParaRPr>
          </a:p>
          <a:p>
            <a:pPr algn="just" defTabSz="914126"/>
            <a:r>
              <a:rPr lang="es-ES" sz="3199" dirty="0">
                <a:solidFill>
                  <a:prstClr val="black"/>
                </a:solidFill>
                <a:latin typeface="Calibri" panose="020F0502020204030204"/>
              </a:rPr>
              <a:t>(</a:t>
            </a:r>
            <a:r>
              <a:rPr lang="es-ES" sz="3199" dirty="0" err="1">
                <a:solidFill>
                  <a:prstClr val="black"/>
                </a:solidFill>
                <a:latin typeface="Calibri" panose="020F0502020204030204"/>
              </a:rPr>
              <a:t>Resolution</a:t>
            </a:r>
            <a:r>
              <a:rPr lang="es-ES" sz="3199" dirty="0">
                <a:solidFill>
                  <a:prstClr val="black"/>
                </a:solidFill>
                <a:latin typeface="Calibri" panose="020F0502020204030204"/>
              </a:rPr>
              <a:t> of </a:t>
            </a:r>
            <a:r>
              <a:rPr lang="es-ES" sz="3199" dirty="0" err="1">
                <a:solidFill>
                  <a:prstClr val="black"/>
                </a:solidFill>
                <a:latin typeface="Calibri" panose="020F0502020204030204"/>
              </a:rPr>
              <a:t>the</a:t>
            </a:r>
            <a:r>
              <a:rPr lang="es-ES" sz="3199" dirty="0">
                <a:solidFill>
                  <a:prstClr val="black"/>
                </a:solidFill>
                <a:latin typeface="Calibri" panose="020F0502020204030204"/>
              </a:rPr>
              <a:t> Council of </a:t>
            </a:r>
            <a:r>
              <a:rPr lang="es-ES" sz="3199" dirty="0" err="1">
                <a:solidFill>
                  <a:prstClr val="black"/>
                </a:solidFill>
                <a:latin typeface="Calibri" panose="020F0502020204030204"/>
              </a:rPr>
              <a:t>Europe</a:t>
            </a:r>
            <a:r>
              <a:rPr lang="es-ES" sz="3199" dirty="0">
                <a:solidFill>
                  <a:prstClr val="black"/>
                </a:solidFill>
                <a:latin typeface="Calibri" panose="020F0502020204030204"/>
              </a:rPr>
              <a:t>, 1997)</a:t>
            </a:r>
          </a:p>
          <a:p>
            <a:pPr algn="just" defTabSz="914126"/>
            <a:endParaRPr lang="es-ES" sz="3199" dirty="0">
              <a:solidFill>
                <a:prstClr val="black"/>
              </a:solidFill>
              <a:latin typeface="Calibri" panose="020F0502020204030204"/>
            </a:endParaRPr>
          </a:p>
        </p:txBody>
      </p:sp>
    </p:spTree>
    <p:extLst>
      <p:ext uri="{BB962C8B-B14F-4D97-AF65-F5344CB8AC3E}">
        <p14:creationId xmlns:p14="http://schemas.microsoft.com/office/powerpoint/2010/main" val="153494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B725322-B590-274C-A6C7-850C1B956137}"/>
              </a:ext>
            </a:extLst>
          </p:cNvPr>
          <p:cNvPicPr>
            <a:picLocks noChangeAspect="1"/>
          </p:cNvPicPr>
          <p:nvPr/>
        </p:nvPicPr>
        <p:blipFill>
          <a:blip r:embed="rId2"/>
          <a:stretch>
            <a:fillRect/>
          </a:stretch>
        </p:blipFill>
        <p:spPr>
          <a:xfrm>
            <a:off x="1471612" y="603250"/>
            <a:ext cx="7575128" cy="4630401"/>
          </a:xfrm>
          <a:prstGeom prst="rect">
            <a:avLst/>
          </a:prstGeom>
        </p:spPr>
      </p:pic>
      <p:sp>
        <p:nvSpPr>
          <p:cNvPr id="3" name="CuadroTexto 2">
            <a:extLst>
              <a:ext uri="{FF2B5EF4-FFF2-40B4-BE49-F238E27FC236}">
                <a16:creationId xmlns:a16="http://schemas.microsoft.com/office/drawing/2014/main" id="{55227502-6A1D-284C-ADB4-4469110F3477}"/>
              </a:ext>
            </a:extLst>
          </p:cNvPr>
          <p:cNvSpPr txBox="1"/>
          <p:nvPr/>
        </p:nvSpPr>
        <p:spPr>
          <a:xfrm>
            <a:off x="8022095" y="1222431"/>
            <a:ext cx="1528701"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ES" dirty="0"/>
              <a:t>2,345 in 2017 </a:t>
            </a:r>
          </a:p>
        </p:txBody>
      </p:sp>
      <p:cxnSp>
        <p:nvCxnSpPr>
          <p:cNvPr id="5" name="Conector recto de flecha 4">
            <a:extLst>
              <a:ext uri="{FF2B5EF4-FFF2-40B4-BE49-F238E27FC236}">
                <a16:creationId xmlns:a16="http://schemas.microsoft.com/office/drawing/2014/main" id="{8056204B-68FE-B94B-844D-27EDEB21AE1D}"/>
              </a:ext>
            </a:extLst>
          </p:cNvPr>
          <p:cNvCxnSpPr>
            <a:cxnSpLocks/>
          </p:cNvCxnSpPr>
          <p:nvPr/>
        </p:nvCxnSpPr>
        <p:spPr>
          <a:xfrm flipV="1">
            <a:off x="8254652" y="1772816"/>
            <a:ext cx="1080120" cy="2520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00A6201-1174-1348-9AE7-DDB7CC6513FA}"/>
              </a:ext>
            </a:extLst>
          </p:cNvPr>
          <p:cNvSpPr txBox="1"/>
          <p:nvPr/>
        </p:nvSpPr>
        <p:spPr>
          <a:xfrm>
            <a:off x="9400972" y="3690333"/>
            <a:ext cx="2528429"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a:t>95% Males</a:t>
            </a:r>
          </a:p>
          <a:p>
            <a:r>
              <a:rPr lang="es-ES" dirty="0"/>
              <a:t>94% </a:t>
            </a:r>
            <a:r>
              <a:rPr lang="es-ES" dirty="0" err="1"/>
              <a:t>Residential</a:t>
            </a:r>
            <a:r>
              <a:rPr lang="es-ES" dirty="0"/>
              <a:t> </a:t>
            </a:r>
            <a:r>
              <a:rPr lang="es-ES" dirty="0" err="1"/>
              <a:t>care</a:t>
            </a:r>
            <a:endParaRPr lang="es-ES" dirty="0"/>
          </a:p>
          <a:p>
            <a:endParaRPr lang="es-ES" dirty="0"/>
          </a:p>
          <a:p>
            <a:r>
              <a:rPr lang="es-ES" dirty="0"/>
              <a:t>56% </a:t>
            </a:r>
            <a:r>
              <a:rPr lang="es-ES" dirty="0" err="1"/>
              <a:t>Morocco</a:t>
            </a:r>
            <a:endParaRPr lang="es-ES" dirty="0"/>
          </a:p>
          <a:p>
            <a:r>
              <a:rPr lang="es-ES" dirty="0"/>
              <a:t>20% </a:t>
            </a:r>
            <a:r>
              <a:rPr lang="es-ES" dirty="0" err="1"/>
              <a:t>Algeria</a:t>
            </a:r>
            <a:endParaRPr lang="es-ES" dirty="0"/>
          </a:p>
          <a:p>
            <a:endParaRPr lang="es-ES" dirty="0"/>
          </a:p>
        </p:txBody>
      </p:sp>
      <p:cxnSp>
        <p:nvCxnSpPr>
          <p:cNvPr id="12" name="Conector recto de flecha 11">
            <a:extLst>
              <a:ext uri="{FF2B5EF4-FFF2-40B4-BE49-F238E27FC236}">
                <a16:creationId xmlns:a16="http://schemas.microsoft.com/office/drawing/2014/main" id="{B238DD1D-F3E2-7E4E-A841-0BCF7B2BC266}"/>
              </a:ext>
            </a:extLst>
          </p:cNvPr>
          <p:cNvCxnSpPr>
            <a:cxnSpLocks/>
          </p:cNvCxnSpPr>
          <p:nvPr/>
        </p:nvCxnSpPr>
        <p:spPr>
          <a:xfrm flipV="1">
            <a:off x="8407052" y="1041378"/>
            <a:ext cx="1944216" cy="3404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0FEB1E8E-80B6-FA45-86F5-99CD77A0D722}"/>
              </a:ext>
            </a:extLst>
          </p:cNvPr>
          <p:cNvSpPr txBox="1"/>
          <p:nvPr/>
        </p:nvSpPr>
        <p:spPr>
          <a:xfrm>
            <a:off x="10198868" y="462635"/>
            <a:ext cx="1528701" cy="369332"/>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s-ES" dirty="0"/>
              <a:t>6,063 in 2018 </a:t>
            </a:r>
          </a:p>
        </p:txBody>
      </p:sp>
    </p:spTree>
    <p:extLst>
      <p:ext uri="{BB962C8B-B14F-4D97-AF65-F5344CB8AC3E}">
        <p14:creationId xmlns:p14="http://schemas.microsoft.com/office/powerpoint/2010/main" val="302805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93"/>
            <a:ext cx="12188825" cy="685621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panose="020F0502020204030204"/>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88" y="480828"/>
            <a:ext cx="11235049" cy="58963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panose="020F0502020204030204"/>
            </a:endParaRPr>
          </a:p>
        </p:txBody>
      </p:sp>
      <p:pic>
        <p:nvPicPr>
          <p:cNvPr id="2" name="Imagen 1">
            <a:extLst>
              <a:ext uri="{FF2B5EF4-FFF2-40B4-BE49-F238E27FC236}">
                <a16:creationId xmlns:a16="http://schemas.microsoft.com/office/drawing/2014/main" id="{0817DB5D-3F32-499D-86A7-50FF83402C4C}"/>
              </a:ext>
            </a:extLst>
          </p:cNvPr>
          <p:cNvPicPr>
            <a:picLocks noChangeAspect="1"/>
          </p:cNvPicPr>
          <p:nvPr/>
        </p:nvPicPr>
        <p:blipFill>
          <a:blip r:embed="rId3"/>
          <a:stretch>
            <a:fillRect/>
          </a:stretch>
        </p:blipFill>
        <p:spPr>
          <a:xfrm>
            <a:off x="1813007" y="644193"/>
            <a:ext cx="8562811" cy="5569615"/>
          </a:xfrm>
          <a:prstGeom prst="rect">
            <a:avLst/>
          </a:prstGeom>
        </p:spPr>
      </p:pic>
    </p:spTree>
    <p:extLst>
      <p:ext uri="{BB962C8B-B14F-4D97-AF65-F5344CB8AC3E}">
        <p14:creationId xmlns:p14="http://schemas.microsoft.com/office/powerpoint/2010/main" val="404830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n-GB" sz="3999" b="1" dirty="0">
                <a:solidFill>
                  <a:srgbClr val="4472C4">
                    <a:lumMod val="75000"/>
                  </a:srgbClr>
                </a:solidFill>
                <a:latin typeface="Calibri" panose="020F0502020204030204"/>
              </a:rPr>
              <a:t>Intervention: </a:t>
            </a:r>
            <a:r>
              <a:rPr lang="en-GB" sz="3999" b="1" u="sng" dirty="0">
                <a:solidFill>
                  <a:srgbClr val="4472C4">
                    <a:lumMod val="75000"/>
                  </a:srgbClr>
                </a:solidFill>
                <a:latin typeface="Calibri" panose="020F0502020204030204"/>
              </a:rPr>
              <a:t>They are not asylum seekers</a:t>
            </a:r>
            <a:endParaRPr lang="en-GB" sz="3599" b="1" u="sng"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8" name="CuadroTexto 7">
            <a:extLst>
              <a:ext uri="{FF2B5EF4-FFF2-40B4-BE49-F238E27FC236}">
                <a16:creationId xmlns:a16="http://schemas.microsoft.com/office/drawing/2014/main" id="{D793EB1C-E2F1-1041-9C54-F3F97F9FEF7E}"/>
              </a:ext>
            </a:extLst>
          </p:cNvPr>
          <p:cNvSpPr txBox="1"/>
          <p:nvPr/>
        </p:nvSpPr>
        <p:spPr>
          <a:xfrm>
            <a:off x="903263" y="1892041"/>
            <a:ext cx="10087693" cy="4893647"/>
          </a:xfrm>
          <a:prstGeom prst="rect">
            <a:avLst/>
          </a:prstGeom>
          <a:noFill/>
        </p:spPr>
        <p:txBody>
          <a:bodyPr wrap="square" rtlCol="0">
            <a:spAutoFit/>
          </a:bodyPr>
          <a:lstStyle/>
          <a:p>
            <a:pPr marL="457063" indent="-457063" defTabSz="914126">
              <a:spcBef>
                <a:spcPts val="1799"/>
              </a:spcBef>
              <a:buFont typeface="Wingdings" panose="05000000000000000000" pitchFamily="2" charset="2"/>
              <a:buChar char="ü"/>
            </a:pPr>
            <a:r>
              <a:rPr lang="en-GB" sz="2800" dirty="0">
                <a:solidFill>
                  <a:prstClr val="black"/>
                </a:solidFill>
              </a:rPr>
              <a:t>Protected in terms of GUARDIANSHIP like “abandoned children”</a:t>
            </a:r>
          </a:p>
          <a:p>
            <a:pPr marL="457063" indent="-457063" defTabSz="914126">
              <a:spcBef>
                <a:spcPts val="1799"/>
              </a:spcBef>
              <a:buFont typeface="Wingdings" panose="05000000000000000000" pitchFamily="2" charset="2"/>
              <a:buChar char="ü"/>
            </a:pPr>
            <a:r>
              <a:rPr lang="en-GB" sz="2800" dirty="0">
                <a:solidFill>
                  <a:prstClr val="black"/>
                </a:solidFill>
              </a:rPr>
              <a:t>Very often PROVISIONAL GUARDIANSHIP until  verifying the age (if they don’t have documentation: radiological test)</a:t>
            </a:r>
          </a:p>
          <a:p>
            <a:pPr marL="457063" indent="-457063" defTabSz="914126">
              <a:spcBef>
                <a:spcPts val="1799"/>
              </a:spcBef>
              <a:buFont typeface="Wingdings" panose="05000000000000000000" pitchFamily="2" charset="2"/>
              <a:buChar char="ü"/>
            </a:pPr>
            <a:r>
              <a:rPr lang="en-GB" sz="2800" dirty="0">
                <a:solidFill>
                  <a:prstClr val="black"/>
                </a:solidFill>
              </a:rPr>
              <a:t>Residential care: big specific emergency shelter care centres were open</a:t>
            </a:r>
          </a:p>
          <a:p>
            <a:pPr marL="457063" indent="-457063" defTabSz="914126">
              <a:spcBef>
                <a:spcPts val="1799"/>
              </a:spcBef>
              <a:buFont typeface="Wingdings" panose="05000000000000000000" pitchFamily="2" charset="2"/>
              <a:buChar char="ü"/>
            </a:pPr>
            <a:r>
              <a:rPr lang="en-GB" sz="2800" dirty="0">
                <a:solidFill>
                  <a:prstClr val="black"/>
                </a:solidFill>
              </a:rPr>
              <a:t>Then, they are usually referred to residential facilities for adolescents in transition to adulthood</a:t>
            </a:r>
          </a:p>
          <a:p>
            <a:pPr marL="457063" indent="-457063" defTabSz="914126">
              <a:spcBef>
                <a:spcPts val="1799"/>
              </a:spcBef>
              <a:buFont typeface="Wingdings" panose="05000000000000000000" pitchFamily="2" charset="2"/>
              <a:buChar char="ü"/>
            </a:pPr>
            <a:r>
              <a:rPr lang="en-GB" sz="2800" dirty="0">
                <a:solidFill>
                  <a:prstClr val="black"/>
                </a:solidFill>
                <a:latin typeface="Calibri" panose="020F0502020204030204"/>
              </a:rPr>
              <a:t>5% family foster care (usually with relatives or families from the same country)</a:t>
            </a:r>
          </a:p>
        </p:txBody>
      </p:sp>
    </p:spTree>
    <p:extLst>
      <p:ext uri="{BB962C8B-B14F-4D97-AF65-F5344CB8AC3E}">
        <p14:creationId xmlns:p14="http://schemas.microsoft.com/office/powerpoint/2010/main" val="2373090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s-ES" sz="3999" b="1" dirty="0" err="1">
                <a:solidFill>
                  <a:srgbClr val="4472C4">
                    <a:lumMod val="75000"/>
                  </a:srgbClr>
                </a:solidFill>
                <a:latin typeface="Calibri" panose="020F0502020204030204"/>
              </a:rPr>
              <a:t>Procedures</a:t>
            </a:r>
            <a:endParaRPr lang="es-ES"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6" name="CuadroTexto 5"/>
          <p:cNvSpPr txBox="1"/>
          <p:nvPr/>
        </p:nvSpPr>
        <p:spPr>
          <a:xfrm>
            <a:off x="982991" y="2077579"/>
            <a:ext cx="9964013" cy="4600490"/>
          </a:xfrm>
          <a:prstGeom prst="rect">
            <a:avLst/>
          </a:prstGeom>
          <a:noFill/>
        </p:spPr>
        <p:txBody>
          <a:bodyPr wrap="square" rtlCol="0">
            <a:spAutoFit/>
          </a:bodyPr>
          <a:lstStyle/>
          <a:p>
            <a:pPr marL="457063" indent="-457063" defTabSz="914126">
              <a:spcBef>
                <a:spcPts val="1799"/>
              </a:spcBef>
              <a:buFont typeface="Wingdings" panose="05000000000000000000" pitchFamily="2" charset="2"/>
              <a:buChar char="ü"/>
            </a:pPr>
            <a:r>
              <a:rPr lang="en-GB" sz="3199" dirty="0">
                <a:solidFill>
                  <a:prstClr val="black"/>
                </a:solidFill>
              </a:rPr>
              <a:t>Minority of age confirmed and without possibility of repatriation: GUARDIANSHIP AND RESIDENCE PERMISSION</a:t>
            </a:r>
          </a:p>
          <a:p>
            <a:pPr marL="914400" lvl="1" indent="-457200" defTabSz="914126">
              <a:spcBef>
                <a:spcPts val="1799"/>
              </a:spcBef>
              <a:buFont typeface="Arial" panose="020B0604020202020204" pitchFamily="34" charset="0"/>
              <a:buChar char="•"/>
            </a:pPr>
            <a:r>
              <a:rPr lang="en-GB" sz="2800" dirty="0">
                <a:solidFill>
                  <a:prstClr val="black"/>
                </a:solidFill>
              </a:rPr>
              <a:t>Usually to some small residential home for adolescent in transition to be trained for independent living</a:t>
            </a:r>
          </a:p>
          <a:p>
            <a:pPr marL="457063" indent="-457063" defTabSz="914126">
              <a:spcBef>
                <a:spcPts val="1799"/>
              </a:spcBef>
              <a:buFont typeface="Wingdings" panose="05000000000000000000" pitchFamily="2" charset="2"/>
              <a:buChar char="ü"/>
            </a:pPr>
            <a:r>
              <a:rPr lang="en-GB" sz="3199" dirty="0">
                <a:solidFill>
                  <a:prstClr val="black"/>
                </a:solidFill>
              </a:rPr>
              <a:t>In case of doubts of age: radiological test (it can take months…) and permanency in emergency care</a:t>
            </a:r>
          </a:p>
          <a:p>
            <a:pPr marL="457063" indent="-457063" defTabSz="914126">
              <a:spcBef>
                <a:spcPts val="1799"/>
              </a:spcBef>
              <a:buFont typeface="Wingdings" panose="05000000000000000000" pitchFamily="2" charset="2"/>
              <a:buChar char="ü"/>
            </a:pPr>
            <a:endParaRPr lang="en-GB" sz="3199" dirty="0">
              <a:solidFill>
                <a:prstClr val="black"/>
              </a:solidFill>
            </a:endParaRPr>
          </a:p>
        </p:txBody>
      </p:sp>
    </p:spTree>
    <p:extLst>
      <p:ext uri="{BB962C8B-B14F-4D97-AF65-F5344CB8AC3E}">
        <p14:creationId xmlns:p14="http://schemas.microsoft.com/office/powerpoint/2010/main" val="71766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s-ES" sz="3999" b="1" dirty="0">
                <a:solidFill>
                  <a:srgbClr val="4472C4">
                    <a:lumMod val="75000"/>
                  </a:srgbClr>
                </a:solidFill>
                <a:latin typeface="Calibri" panose="020F0502020204030204"/>
              </a:rPr>
              <a:t>¿</a:t>
            </a:r>
            <a:r>
              <a:rPr lang="es-ES" sz="3999" b="1" dirty="0" err="1">
                <a:solidFill>
                  <a:srgbClr val="4472C4">
                    <a:lumMod val="75000"/>
                  </a:srgbClr>
                </a:solidFill>
                <a:latin typeface="Calibri" panose="020F0502020204030204"/>
              </a:rPr>
              <a:t>Who</a:t>
            </a:r>
            <a:r>
              <a:rPr lang="es-ES" sz="3999" b="1" dirty="0">
                <a:solidFill>
                  <a:srgbClr val="4472C4">
                    <a:lumMod val="75000"/>
                  </a:srgbClr>
                </a:solidFill>
                <a:latin typeface="Calibri" panose="020F0502020204030204"/>
              </a:rPr>
              <a:t> are </a:t>
            </a:r>
            <a:r>
              <a:rPr lang="es-ES" sz="3999" b="1" dirty="0" err="1">
                <a:solidFill>
                  <a:srgbClr val="4472C4">
                    <a:lumMod val="75000"/>
                  </a:srgbClr>
                </a:solidFill>
                <a:latin typeface="Calibri" panose="020F0502020204030204"/>
              </a:rPr>
              <a:t>they</a:t>
            </a:r>
            <a:r>
              <a:rPr lang="es-ES" sz="3999" b="1" dirty="0">
                <a:solidFill>
                  <a:srgbClr val="4472C4">
                    <a:lumMod val="75000"/>
                  </a:srgbClr>
                </a:solidFill>
                <a:latin typeface="Calibri" panose="020F0502020204030204"/>
              </a:rPr>
              <a:t>?</a:t>
            </a:r>
            <a:endParaRPr lang="es-ES"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6" name="CuadroTexto 5"/>
          <p:cNvSpPr txBox="1"/>
          <p:nvPr/>
        </p:nvSpPr>
        <p:spPr>
          <a:xfrm>
            <a:off x="859643" y="2276872"/>
            <a:ext cx="9964013" cy="2523255"/>
          </a:xfrm>
          <a:prstGeom prst="rect">
            <a:avLst/>
          </a:prstGeom>
          <a:noFill/>
        </p:spPr>
        <p:txBody>
          <a:bodyPr wrap="square" rtlCol="0">
            <a:spAutoFit/>
          </a:bodyPr>
          <a:lstStyle/>
          <a:p>
            <a:pPr marL="457063" indent="-457063" defTabSz="914126">
              <a:spcBef>
                <a:spcPts val="1799"/>
              </a:spcBef>
              <a:buFont typeface="Wingdings" panose="05000000000000000000" pitchFamily="2" charset="2"/>
              <a:buChar char="ü"/>
            </a:pPr>
            <a:r>
              <a:rPr lang="en-GB" sz="3199" dirty="0">
                <a:solidFill>
                  <a:prstClr val="black"/>
                </a:solidFill>
              </a:rPr>
              <a:t>Adolescents, mostly between 15 and 17 years old</a:t>
            </a:r>
          </a:p>
          <a:p>
            <a:pPr marL="457063" indent="-457063" defTabSz="914126">
              <a:spcBef>
                <a:spcPts val="1799"/>
              </a:spcBef>
              <a:buFont typeface="Wingdings" panose="05000000000000000000" pitchFamily="2" charset="2"/>
              <a:buChar char="ü"/>
            </a:pPr>
            <a:r>
              <a:rPr lang="en-GB" sz="3199" dirty="0">
                <a:solidFill>
                  <a:prstClr val="black"/>
                </a:solidFill>
              </a:rPr>
              <a:t>95% boys</a:t>
            </a:r>
          </a:p>
          <a:p>
            <a:pPr marL="457063" indent="-457063" defTabSz="914126">
              <a:spcBef>
                <a:spcPts val="1799"/>
              </a:spcBef>
              <a:buFont typeface="Wingdings" panose="05000000000000000000" pitchFamily="2" charset="2"/>
              <a:buChar char="ü"/>
            </a:pPr>
            <a:r>
              <a:rPr lang="en-GB" sz="3199" dirty="0">
                <a:solidFill>
                  <a:prstClr val="black"/>
                </a:solidFill>
              </a:rPr>
              <a:t>Moroccans and Algerians (80%); Sub-Saharan States, Eastern Europe and Asia</a:t>
            </a:r>
          </a:p>
        </p:txBody>
      </p:sp>
    </p:spTree>
    <p:extLst>
      <p:ext uri="{BB962C8B-B14F-4D97-AF65-F5344CB8AC3E}">
        <p14:creationId xmlns:p14="http://schemas.microsoft.com/office/powerpoint/2010/main" val="323862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mapaespana2"/>
          <p:cNvPicPr>
            <a:picLocks noGrp="1" noChangeAspect="1" noChangeArrowheads="1"/>
          </p:cNvPicPr>
          <p:nvPr>
            <p:ph type="pic" idx="1"/>
          </p:nvPr>
        </p:nvPicPr>
        <p:blipFill>
          <a:blip r:embed="rId2"/>
          <a:srcRect l="8144" r="8144"/>
          <a:stretch>
            <a:fillRect/>
          </a:stretch>
        </p:blipFill>
        <p:spPr/>
      </p:pic>
      <p:sp>
        <p:nvSpPr>
          <p:cNvPr id="7" name="Title 1"/>
          <p:cNvSpPr txBox="1">
            <a:spLocks/>
          </p:cNvSpPr>
          <p:nvPr/>
        </p:nvSpPr>
        <p:spPr>
          <a:xfrm>
            <a:off x="405780" y="908720"/>
            <a:ext cx="4032447" cy="374362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a:lstStyle>
          <a:p>
            <a:r>
              <a:rPr lang="en-US" sz="2000" dirty="0"/>
              <a:t>Decentralized government</a:t>
            </a:r>
          </a:p>
          <a:p>
            <a:r>
              <a:rPr lang="en-US" sz="2000" dirty="0"/>
              <a:t>17 Autonomous communities</a:t>
            </a:r>
          </a:p>
          <a:p>
            <a:endParaRPr lang="en-US" sz="2000" dirty="0"/>
          </a:p>
          <a:p>
            <a:endParaRPr lang="en-US" sz="2000" dirty="0"/>
          </a:p>
          <a:p>
            <a:r>
              <a:rPr lang="en-US" sz="2000" dirty="0"/>
              <a:t>Government, Parliament and Autonomic Laws</a:t>
            </a:r>
          </a:p>
          <a:p>
            <a:endParaRPr lang="en-US" sz="2000" dirty="0"/>
          </a:p>
          <a:p>
            <a:endParaRPr lang="en-US" sz="2000" dirty="0"/>
          </a:p>
          <a:p>
            <a:r>
              <a:rPr lang="en-US" sz="2000" dirty="0"/>
              <a:t>Responsibility for child protection and services</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26700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s-ES" sz="3999" b="1" dirty="0">
                <a:solidFill>
                  <a:srgbClr val="4472C4">
                    <a:lumMod val="75000"/>
                  </a:srgbClr>
                </a:solidFill>
                <a:latin typeface="Calibri" panose="020F0502020204030204"/>
              </a:rPr>
              <a:t>¿</a:t>
            </a:r>
            <a:r>
              <a:rPr lang="es-ES" sz="3999" b="1" dirty="0" err="1">
                <a:solidFill>
                  <a:srgbClr val="4472C4">
                    <a:lumMod val="75000"/>
                  </a:srgbClr>
                </a:solidFill>
                <a:latin typeface="Calibri" panose="020F0502020204030204"/>
              </a:rPr>
              <a:t>How</a:t>
            </a:r>
            <a:r>
              <a:rPr lang="es-ES" sz="3999" b="1" dirty="0">
                <a:solidFill>
                  <a:srgbClr val="4472C4">
                    <a:lumMod val="75000"/>
                  </a:srgbClr>
                </a:solidFill>
                <a:latin typeface="Calibri" panose="020F0502020204030204"/>
              </a:rPr>
              <a:t> do </a:t>
            </a:r>
            <a:r>
              <a:rPr lang="es-ES" sz="3999" b="1" dirty="0" err="1">
                <a:solidFill>
                  <a:srgbClr val="4472C4">
                    <a:lumMod val="75000"/>
                  </a:srgbClr>
                </a:solidFill>
                <a:latin typeface="Calibri" panose="020F0502020204030204"/>
              </a:rPr>
              <a:t>they</a:t>
            </a:r>
            <a:r>
              <a:rPr lang="es-ES" sz="3999" b="1" dirty="0">
                <a:solidFill>
                  <a:srgbClr val="4472C4">
                    <a:lumMod val="75000"/>
                  </a:srgbClr>
                </a:solidFill>
                <a:latin typeface="Calibri" panose="020F0502020204030204"/>
              </a:rPr>
              <a:t> </a:t>
            </a:r>
            <a:r>
              <a:rPr lang="es-ES" sz="3999" b="1" dirty="0" err="1">
                <a:solidFill>
                  <a:srgbClr val="4472C4">
                    <a:lumMod val="75000"/>
                  </a:srgbClr>
                </a:solidFill>
                <a:latin typeface="Calibri" panose="020F0502020204030204"/>
              </a:rPr>
              <a:t>arrive</a:t>
            </a:r>
            <a:r>
              <a:rPr lang="es-ES" sz="3999" b="1" dirty="0">
                <a:solidFill>
                  <a:srgbClr val="4472C4">
                    <a:lumMod val="75000"/>
                  </a:srgbClr>
                </a:solidFill>
                <a:latin typeface="Calibri" panose="020F0502020204030204"/>
              </a:rPr>
              <a:t> in </a:t>
            </a:r>
            <a:r>
              <a:rPr lang="es-ES" sz="3999" b="1" dirty="0" err="1">
                <a:solidFill>
                  <a:srgbClr val="4472C4">
                    <a:lumMod val="75000"/>
                  </a:srgbClr>
                </a:solidFill>
                <a:latin typeface="Calibri" panose="020F0502020204030204"/>
              </a:rPr>
              <a:t>Spain</a:t>
            </a:r>
            <a:r>
              <a:rPr lang="es-ES" sz="3999" b="1" dirty="0">
                <a:solidFill>
                  <a:srgbClr val="4472C4">
                    <a:lumMod val="75000"/>
                  </a:srgbClr>
                </a:solidFill>
                <a:latin typeface="Calibri" panose="020F0502020204030204"/>
              </a:rPr>
              <a:t>?</a:t>
            </a:r>
            <a:endParaRPr lang="es-ES"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6" name="CuadroTexto 5"/>
          <p:cNvSpPr txBox="1"/>
          <p:nvPr/>
        </p:nvSpPr>
        <p:spPr>
          <a:xfrm>
            <a:off x="930783" y="1700808"/>
            <a:ext cx="4823389" cy="4492512"/>
          </a:xfrm>
          <a:prstGeom prst="rect">
            <a:avLst/>
          </a:prstGeom>
          <a:noFill/>
        </p:spPr>
        <p:txBody>
          <a:bodyPr wrap="square" rtlCol="0">
            <a:spAutoFit/>
          </a:bodyPr>
          <a:lstStyle/>
          <a:p>
            <a:pPr marL="457063" indent="-457063" defTabSz="914126">
              <a:spcBef>
                <a:spcPts val="1799"/>
              </a:spcBef>
              <a:buFont typeface="Wingdings" panose="05000000000000000000" pitchFamily="2" charset="2"/>
              <a:buChar char="ü"/>
            </a:pPr>
            <a:r>
              <a:rPr lang="en-GB" sz="3199" dirty="0">
                <a:solidFill>
                  <a:prstClr val="black"/>
                </a:solidFill>
              </a:rPr>
              <a:t>Small boats to the coast (Canary Islands, Andalusia)</a:t>
            </a:r>
          </a:p>
          <a:p>
            <a:pPr marL="457063" indent="-457063" defTabSz="914126">
              <a:spcBef>
                <a:spcPts val="1799"/>
              </a:spcBef>
              <a:buFont typeface="Wingdings" panose="05000000000000000000" pitchFamily="2" charset="2"/>
              <a:buChar char="ü"/>
            </a:pPr>
            <a:r>
              <a:rPr lang="en-GB" sz="3199" dirty="0">
                <a:solidFill>
                  <a:prstClr val="black"/>
                </a:solidFill>
              </a:rPr>
              <a:t>Hidden in the base of trucks (very dangerous) crossing by ferry</a:t>
            </a:r>
          </a:p>
          <a:p>
            <a:pPr marL="457063" indent="-457063" defTabSz="914126">
              <a:spcBef>
                <a:spcPts val="1799"/>
              </a:spcBef>
              <a:buFont typeface="Wingdings" panose="05000000000000000000" pitchFamily="2" charset="2"/>
              <a:buChar char="ü"/>
            </a:pPr>
            <a:r>
              <a:rPr lang="en-GB" sz="3199" dirty="0">
                <a:solidFill>
                  <a:prstClr val="black"/>
                </a:solidFill>
              </a:rPr>
              <a:t>Jet ski (more expensive: 6.000 €)</a:t>
            </a:r>
          </a:p>
        </p:txBody>
      </p:sp>
      <p:pic>
        <p:nvPicPr>
          <p:cNvPr id="2" name="Imagen 1">
            <a:extLst>
              <a:ext uri="{FF2B5EF4-FFF2-40B4-BE49-F238E27FC236}">
                <a16:creationId xmlns:a16="http://schemas.microsoft.com/office/drawing/2014/main" id="{5D85038F-A42A-A446-8251-5F2F0856C4D0}"/>
              </a:ext>
            </a:extLst>
          </p:cNvPr>
          <p:cNvPicPr>
            <a:picLocks noChangeAspect="1"/>
          </p:cNvPicPr>
          <p:nvPr/>
        </p:nvPicPr>
        <p:blipFill>
          <a:blip r:embed="rId2"/>
          <a:stretch>
            <a:fillRect/>
          </a:stretch>
        </p:blipFill>
        <p:spPr>
          <a:xfrm>
            <a:off x="7030516" y="1318120"/>
            <a:ext cx="4636199" cy="2606558"/>
          </a:xfrm>
          <a:prstGeom prst="rect">
            <a:avLst/>
          </a:prstGeom>
        </p:spPr>
      </p:pic>
      <p:pic>
        <p:nvPicPr>
          <p:cNvPr id="8" name="Imagen 7">
            <a:extLst>
              <a:ext uri="{FF2B5EF4-FFF2-40B4-BE49-F238E27FC236}">
                <a16:creationId xmlns:a16="http://schemas.microsoft.com/office/drawing/2014/main" id="{B1007FAA-EE14-5D45-9CE7-F035C6173B39}"/>
              </a:ext>
            </a:extLst>
          </p:cNvPr>
          <p:cNvPicPr>
            <a:picLocks noChangeAspect="1"/>
          </p:cNvPicPr>
          <p:nvPr/>
        </p:nvPicPr>
        <p:blipFill>
          <a:blip r:embed="rId3"/>
          <a:stretch>
            <a:fillRect/>
          </a:stretch>
        </p:blipFill>
        <p:spPr>
          <a:xfrm>
            <a:off x="7102524" y="4211395"/>
            <a:ext cx="4700326" cy="2637938"/>
          </a:xfrm>
          <a:prstGeom prst="rect">
            <a:avLst/>
          </a:prstGeom>
        </p:spPr>
      </p:pic>
    </p:spTree>
    <p:extLst>
      <p:ext uri="{BB962C8B-B14F-4D97-AF65-F5344CB8AC3E}">
        <p14:creationId xmlns:p14="http://schemas.microsoft.com/office/powerpoint/2010/main" val="1137087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4294967295"/>
            <p:extLst>
              <p:ext uri="{D42A27DB-BD31-4B8C-83A1-F6EECF244321}">
                <p14:modId xmlns:p14="http://schemas.microsoft.com/office/powerpoint/2010/main" val="1226693473"/>
              </p:ext>
            </p:extLst>
          </p:nvPr>
        </p:nvGraphicFramePr>
        <p:xfrm>
          <a:off x="1157999" y="423215"/>
          <a:ext cx="8680829" cy="13091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Rectángulo redondeado"/>
          <p:cNvSpPr/>
          <p:nvPr/>
        </p:nvSpPr>
        <p:spPr>
          <a:xfrm>
            <a:off x="1157999" y="2212884"/>
            <a:ext cx="3927468" cy="64277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126">
              <a:buClr>
                <a:srgbClr val="A5A5A5">
                  <a:lumMod val="60000"/>
                  <a:lumOff val="40000"/>
                </a:srgbClr>
              </a:buClr>
              <a:buSzPct val="80000"/>
              <a:defRPr/>
            </a:pPr>
            <a:r>
              <a:rPr lang="es-ES" sz="1999" cap="all" dirty="0" err="1">
                <a:solidFill>
                  <a:prstClr val="white"/>
                </a:solidFill>
                <a:latin typeface="Arial" pitchFamily="34" charset="0"/>
                <a:cs typeface="Arial" pitchFamily="34" charset="0"/>
              </a:rPr>
              <a:t>Emergency</a:t>
            </a:r>
            <a:r>
              <a:rPr lang="es-ES" sz="1999" cap="all" dirty="0">
                <a:solidFill>
                  <a:prstClr val="white"/>
                </a:solidFill>
                <a:latin typeface="Arial" pitchFamily="34" charset="0"/>
                <a:cs typeface="Arial" pitchFamily="34" charset="0"/>
              </a:rPr>
              <a:t> </a:t>
            </a:r>
            <a:r>
              <a:rPr lang="es-ES" sz="1999" cap="all" dirty="0" err="1">
                <a:solidFill>
                  <a:prstClr val="white"/>
                </a:solidFill>
                <a:latin typeface="Arial" pitchFamily="34" charset="0"/>
                <a:cs typeface="Arial" pitchFamily="34" charset="0"/>
              </a:rPr>
              <a:t>residential</a:t>
            </a:r>
            <a:r>
              <a:rPr lang="es-ES" sz="1999" cap="all" dirty="0">
                <a:solidFill>
                  <a:prstClr val="white"/>
                </a:solidFill>
                <a:latin typeface="Arial" pitchFamily="34" charset="0"/>
                <a:cs typeface="Arial" pitchFamily="34" charset="0"/>
              </a:rPr>
              <a:t> </a:t>
            </a:r>
            <a:r>
              <a:rPr lang="es-ES" sz="1999" cap="all" dirty="0" err="1">
                <a:solidFill>
                  <a:prstClr val="white"/>
                </a:solidFill>
                <a:latin typeface="Arial" pitchFamily="34" charset="0"/>
                <a:cs typeface="Arial" pitchFamily="34" charset="0"/>
              </a:rPr>
              <a:t>care</a:t>
            </a:r>
            <a:endParaRPr lang="es-ES" sz="1999" cap="all" dirty="0">
              <a:solidFill>
                <a:prstClr val="white"/>
              </a:solidFill>
              <a:latin typeface="Arial" pitchFamily="34" charset="0"/>
              <a:cs typeface="Arial" pitchFamily="34" charset="0"/>
            </a:endParaRPr>
          </a:p>
        </p:txBody>
      </p:sp>
      <p:sp>
        <p:nvSpPr>
          <p:cNvPr id="6" name="5 Flecha derecha"/>
          <p:cNvSpPr/>
          <p:nvPr/>
        </p:nvSpPr>
        <p:spPr>
          <a:xfrm>
            <a:off x="5413653" y="2427110"/>
            <a:ext cx="575914" cy="21596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7" name="6 CuadroTexto"/>
          <p:cNvSpPr txBox="1"/>
          <p:nvPr/>
        </p:nvSpPr>
        <p:spPr>
          <a:xfrm>
            <a:off x="5989567" y="2212884"/>
            <a:ext cx="5272129" cy="646163"/>
          </a:xfrm>
          <a:prstGeom prst="rect">
            <a:avLst/>
          </a:prstGeom>
          <a:noFill/>
        </p:spPr>
        <p:txBody>
          <a:bodyPr wrap="square" rtlCol="0">
            <a:spAutoFit/>
          </a:bodyPr>
          <a:lstStyle/>
          <a:p>
            <a:pPr defTabSz="914126"/>
            <a:r>
              <a:rPr lang="es-ES" sz="1799" dirty="0">
                <a:solidFill>
                  <a:prstClr val="black"/>
                </a:solidFill>
              </a:rPr>
              <a:t>A </a:t>
            </a:r>
            <a:r>
              <a:rPr lang="es-ES" sz="1799" dirty="0" err="1">
                <a:solidFill>
                  <a:prstClr val="black"/>
                </a:solidFill>
              </a:rPr>
              <a:t>model</a:t>
            </a:r>
            <a:r>
              <a:rPr lang="es-ES" sz="1799" dirty="0">
                <a:solidFill>
                  <a:prstClr val="black"/>
                </a:solidFill>
              </a:rPr>
              <a:t> of </a:t>
            </a:r>
            <a:r>
              <a:rPr lang="es-ES" sz="1799" dirty="0" err="1">
                <a:solidFill>
                  <a:prstClr val="black"/>
                </a:solidFill>
              </a:rPr>
              <a:t>high</a:t>
            </a:r>
            <a:r>
              <a:rPr lang="es-ES" sz="1799" dirty="0">
                <a:solidFill>
                  <a:prstClr val="black"/>
                </a:solidFill>
              </a:rPr>
              <a:t> </a:t>
            </a:r>
            <a:r>
              <a:rPr lang="es-ES" sz="1799" dirty="0" err="1">
                <a:solidFill>
                  <a:prstClr val="black"/>
                </a:solidFill>
              </a:rPr>
              <a:t>structuring</a:t>
            </a:r>
            <a:r>
              <a:rPr lang="es-ES" sz="1799" dirty="0">
                <a:solidFill>
                  <a:prstClr val="black"/>
                </a:solidFill>
              </a:rPr>
              <a:t> and </a:t>
            </a:r>
            <a:r>
              <a:rPr lang="es-ES" sz="1799" dirty="0" err="1">
                <a:solidFill>
                  <a:prstClr val="black"/>
                </a:solidFill>
              </a:rPr>
              <a:t>specialization</a:t>
            </a:r>
            <a:r>
              <a:rPr lang="es-ES" sz="1799" dirty="0">
                <a:solidFill>
                  <a:prstClr val="black"/>
                </a:solidFill>
              </a:rPr>
              <a:t> </a:t>
            </a:r>
            <a:r>
              <a:rPr lang="es-ES" sz="1799" dirty="0" err="1">
                <a:solidFill>
                  <a:prstClr val="black"/>
                </a:solidFill>
              </a:rPr>
              <a:t>is</a:t>
            </a:r>
            <a:r>
              <a:rPr lang="es-ES" sz="1799" dirty="0">
                <a:solidFill>
                  <a:prstClr val="black"/>
                </a:solidFill>
              </a:rPr>
              <a:t> </a:t>
            </a:r>
            <a:r>
              <a:rPr lang="es-ES" sz="1799" dirty="0" err="1">
                <a:solidFill>
                  <a:prstClr val="black"/>
                </a:solidFill>
              </a:rPr>
              <a:t>consolidated</a:t>
            </a:r>
            <a:endParaRPr lang="es-ES" sz="1799" dirty="0">
              <a:solidFill>
                <a:prstClr val="black"/>
              </a:solidFill>
              <a:latin typeface="Calibri" panose="020F0502020204030204"/>
            </a:endParaRPr>
          </a:p>
        </p:txBody>
      </p:sp>
      <p:sp>
        <p:nvSpPr>
          <p:cNvPr id="8" name="Rectangle 5"/>
          <p:cNvSpPr>
            <a:spLocks noChangeArrowheads="1"/>
          </p:cNvSpPr>
          <p:nvPr/>
        </p:nvSpPr>
        <p:spPr bwMode="auto">
          <a:xfrm>
            <a:off x="1157999" y="3069880"/>
            <a:ext cx="9850844" cy="3671488"/>
          </a:xfrm>
          <a:prstGeom prst="rect">
            <a:avLst/>
          </a:prstGeom>
          <a:solidFill>
            <a:schemeClr val="bg2">
              <a:alpha val="30196"/>
            </a:schemeClr>
          </a:solidFill>
          <a:ln w="9525">
            <a:noFill/>
            <a:miter lim="800000"/>
            <a:headEnd/>
            <a:tailEnd/>
          </a:ln>
        </p:spPr>
        <p:txBody>
          <a:bodyPr/>
          <a:lstStyle/>
          <a:p>
            <a:pPr marL="342797" indent="-342797" defTabSz="914126">
              <a:spcBef>
                <a:spcPts val="800"/>
              </a:spcBef>
              <a:buSzPct val="70000"/>
              <a:buFont typeface="Wingdings" pitchFamily="2" charset="2"/>
              <a:buChar char="Ø"/>
            </a:pPr>
            <a:r>
              <a:rPr lang="es-ES" sz="2199" b="1" dirty="0" err="1">
                <a:solidFill>
                  <a:prstClr val="black"/>
                </a:solidFill>
                <a:latin typeface="Calibri" pitchFamily="34" charset="0"/>
              </a:rPr>
              <a:t>Some</a:t>
            </a:r>
            <a:r>
              <a:rPr lang="es-ES" sz="2199" b="1" dirty="0">
                <a:solidFill>
                  <a:prstClr val="black"/>
                </a:solidFill>
                <a:latin typeface="Calibri" pitchFamily="34" charset="0"/>
              </a:rPr>
              <a:t> </a:t>
            </a:r>
            <a:r>
              <a:rPr lang="es-ES" sz="2199" b="1" dirty="0" err="1">
                <a:solidFill>
                  <a:prstClr val="black"/>
                </a:solidFill>
                <a:latin typeface="Calibri" pitchFamily="34" charset="0"/>
              </a:rPr>
              <a:t>foreign</a:t>
            </a:r>
            <a:r>
              <a:rPr lang="es-ES" sz="2199" b="1" dirty="0">
                <a:solidFill>
                  <a:prstClr val="black"/>
                </a:solidFill>
                <a:latin typeface="Calibri" pitchFamily="34" charset="0"/>
              </a:rPr>
              <a:t> staff (</a:t>
            </a:r>
            <a:r>
              <a:rPr lang="es-ES" sz="2199" b="1" dirty="0" err="1">
                <a:solidFill>
                  <a:prstClr val="black"/>
                </a:solidFill>
                <a:latin typeface="Calibri" pitchFamily="34" charset="0"/>
              </a:rPr>
              <a:t>Morocco</a:t>
            </a:r>
            <a:r>
              <a:rPr lang="es-ES" sz="2199" b="1" dirty="0">
                <a:solidFill>
                  <a:prstClr val="black"/>
                </a:solidFill>
                <a:latin typeface="Calibri" pitchFamily="34" charset="0"/>
              </a:rPr>
              <a:t>…)</a:t>
            </a:r>
          </a:p>
          <a:p>
            <a:pPr marL="342797" indent="-342797" defTabSz="914126">
              <a:spcBef>
                <a:spcPts val="800"/>
              </a:spcBef>
              <a:buSzPct val="70000"/>
              <a:buFont typeface="Wingdings" pitchFamily="2" charset="2"/>
              <a:buChar char="Ø"/>
            </a:pPr>
            <a:r>
              <a:rPr lang="es-ES" sz="2199" b="1" dirty="0" err="1">
                <a:solidFill>
                  <a:prstClr val="black"/>
                </a:solidFill>
                <a:latin typeface="Calibri" pitchFamily="34" charset="0"/>
              </a:rPr>
              <a:t>Learning</a:t>
            </a:r>
            <a:r>
              <a:rPr lang="es-ES" sz="2199" b="1" dirty="0">
                <a:solidFill>
                  <a:prstClr val="black"/>
                </a:solidFill>
                <a:latin typeface="Calibri" pitchFamily="34" charset="0"/>
              </a:rPr>
              <a:t> </a:t>
            </a:r>
            <a:r>
              <a:rPr lang="es-ES" sz="2199" b="1" dirty="0" err="1">
                <a:solidFill>
                  <a:prstClr val="black"/>
                </a:solidFill>
                <a:latin typeface="Calibri" pitchFamily="34" charset="0"/>
              </a:rPr>
              <a:t>Spanish</a:t>
            </a:r>
            <a:r>
              <a:rPr lang="es-ES" sz="2199" b="1" dirty="0">
                <a:solidFill>
                  <a:prstClr val="black"/>
                </a:solidFill>
                <a:latin typeface="Calibri" pitchFamily="34" charset="0"/>
              </a:rPr>
              <a:t> as a </a:t>
            </a:r>
            <a:r>
              <a:rPr lang="es-ES" sz="2199" b="1" dirty="0" err="1">
                <a:solidFill>
                  <a:prstClr val="black"/>
                </a:solidFill>
                <a:latin typeface="Calibri" pitchFamily="34" charset="0"/>
              </a:rPr>
              <a:t>priority</a:t>
            </a:r>
            <a:endParaRPr lang="es-ES" sz="2199" b="1" dirty="0">
              <a:solidFill>
                <a:prstClr val="black"/>
              </a:solidFill>
              <a:latin typeface="Calibri" pitchFamily="34" charset="0"/>
            </a:endParaRPr>
          </a:p>
          <a:p>
            <a:pPr marL="342797" indent="-342797" defTabSz="914126">
              <a:spcBef>
                <a:spcPts val="800"/>
              </a:spcBef>
              <a:buSzPct val="70000"/>
              <a:buFont typeface="Wingdings" pitchFamily="2" charset="2"/>
              <a:buChar char="Ø"/>
            </a:pPr>
            <a:r>
              <a:rPr lang="es-ES" sz="2199" b="1" dirty="0" err="1">
                <a:solidFill>
                  <a:prstClr val="black"/>
                </a:solidFill>
                <a:latin typeface="Calibri" pitchFamily="34" charset="0"/>
              </a:rPr>
              <a:t>Start</a:t>
            </a:r>
            <a:r>
              <a:rPr lang="es-ES" sz="2199" b="1" dirty="0">
                <a:solidFill>
                  <a:prstClr val="black"/>
                </a:solidFill>
                <a:latin typeface="Calibri" pitchFamily="34" charset="0"/>
              </a:rPr>
              <a:t> of training </a:t>
            </a:r>
            <a:r>
              <a:rPr lang="es-ES" sz="2199" b="1" dirty="0" err="1">
                <a:solidFill>
                  <a:prstClr val="black"/>
                </a:solidFill>
                <a:latin typeface="Calibri" pitchFamily="34" charset="0"/>
              </a:rPr>
              <a:t>courses</a:t>
            </a:r>
            <a:r>
              <a:rPr lang="es-ES" sz="2199" b="1" dirty="0">
                <a:solidFill>
                  <a:prstClr val="black"/>
                </a:solidFill>
                <a:latin typeface="Calibri" pitchFamily="34" charset="0"/>
              </a:rPr>
              <a:t> (</a:t>
            </a:r>
            <a:r>
              <a:rPr lang="es-ES" sz="2199" b="1" dirty="0" err="1">
                <a:solidFill>
                  <a:prstClr val="black"/>
                </a:solidFill>
                <a:latin typeface="Calibri" pitchFamily="34" charset="0"/>
              </a:rPr>
              <a:t>even</a:t>
            </a:r>
            <a:r>
              <a:rPr lang="es-ES" sz="2199" b="1" dirty="0">
                <a:solidFill>
                  <a:prstClr val="black"/>
                </a:solidFill>
                <a:latin typeface="Calibri" pitchFamily="34" charset="0"/>
              </a:rPr>
              <a:t> </a:t>
            </a:r>
            <a:r>
              <a:rPr lang="es-ES" sz="2199" b="1" dirty="0" err="1">
                <a:solidFill>
                  <a:prstClr val="black"/>
                </a:solidFill>
                <a:latin typeface="Calibri" pitchFamily="34" charset="0"/>
              </a:rPr>
              <a:t>within</a:t>
            </a:r>
            <a:r>
              <a:rPr lang="es-ES" sz="2199" b="1" dirty="0">
                <a:solidFill>
                  <a:prstClr val="black"/>
                </a:solidFill>
                <a:latin typeface="Calibri" pitchFamily="34" charset="0"/>
              </a:rPr>
              <a:t> </a:t>
            </a:r>
            <a:r>
              <a:rPr lang="es-ES" sz="2199" b="1" dirty="0" err="1">
                <a:solidFill>
                  <a:prstClr val="black"/>
                </a:solidFill>
                <a:latin typeface="Calibri" pitchFamily="34" charset="0"/>
              </a:rPr>
              <a:t>the</a:t>
            </a:r>
            <a:r>
              <a:rPr lang="es-ES" sz="2199" b="1" dirty="0">
                <a:solidFill>
                  <a:prstClr val="black"/>
                </a:solidFill>
                <a:latin typeface="Calibri" pitchFamily="34" charset="0"/>
              </a:rPr>
              <a:t> </a:t>
            </a:r>
            <a:r>
              <a:rPr lang="es-ES" sz="2199" b="1" dirty="0" err="1">
                <a:solidFill>
                  <a:prstClr val="black"/>
                </a:solidFill>
                <a:latin typeface="Calibri" pitchFamily="34" charset="0"/>
              </a:rPr>
              <a:t>residential</a:t>
            </a:r>
            <a:r>
              <a:rPr lang="es-ES" sz="2199" b="1" dirty="0">
                <a:solidFill>
                  <a:prstClr val="black"/>
                </a:solidFill>
                <a:latin typeface="Calibri" pitchFamily="34" charset="0"/>
              </a:rPr>
              <a:t> </a:t>
            </a:r>
            <a:r>
              <a:rPr lang="es-ES" sz="2199" b="1" dirty="0" err="1">
                <a:solidFill>
                  <a:prstClr val="black"/>
                </a:solidFill>
                <a:latin typeface="Calibri" pitchFamily="34" charset="0"/>
              </a:rPr>
              <a:t>facility</a:t>
            </a:r>
            <a:r>
              <a:rPr lang="es-ES" sz="2199" b="1" dirty="0">
                <a:solidFill>
                  <a:prstClr val="black"/>
                </a:solidFill>
                <a:latin typeface="Calibri" pitchFamily="34" charset="0"/>
              </a:rPr>
              <a:t>)</a:t>
            </a:r>
          </a:p>
          <a:p>
            <a:pPr marL="342797" indent="-342797" defTabSz="914126">
              <a:spcBef>
                <a:spcPts val="800"/>
              </a:spcBef>
              <a:buSzPct val="70000"/>
              <a:buFont typeface="Wingdings" pitchFamily="2" charset="2"/>
              <a:buChar char="Ø"/>
            </a:pPr>
            <a:r>
              <a:rPr lang="es-ES" sz="2199" b="1" dirty="0" err="1">
                <a:solidFill>
                  <a:prstClr val="black"/>
                </a:solidFill>
                <a:latin typeface="Calibri" pitchFamily="34" charset="0"/>
              </a:rPr>
              <a:t>Start</a:t>
            </a:r>
            <a:r>
              <a:rPr lang="es-ES" sz="2199" b="1" dirty="0">
                <a:solidFill>
                  <a:prstClr val="black"/>
                </a:solidFill>
                <a:latin typeface="Calibri" pitchFamily="34" charset="0"/>
              </a:rPr>
              <a:t> of </a:t>
            </a:r>
            <a:r>
              <a:rPr lang="es-ES" sz="2199" b="1" dirty="0" err="1">
                <a:solidFill>
                  <a:prstClr val="black"/>
                </a:solidFill>
                <a:latin typeface="Calibri" pitchFamily="34" charset="0"/>
              </a:rPr>
              <a:t>documentation</a:t>
            </a:r>
            <a:r>
              <a:rPr lang="es-ES" sz="2199" b="1" dirty="0">
                <a:solidFill>
                  <a:prstClr val="black"/>
                </a:solidFill>
                <a:latin typeface="Calibri" pitchFamily="34" charset="0"/>
              </a:rPr>
              <a:t> </a:t>
            </a:r>
            <a:r>
              <a:rPr lang="es-ES" sz="2199" b="1" dirty="0" err="1">
                <a:solidFill>
                  <a:prstClr val="black"/>
                </a:solidFill>
                <a:latin typeface="Calibri" pitchFamily="34" charset="0"/>
              </a:rPr>
              <a:t>management</a:t>
            </a:r>
            <a:endParaRPr lang="es-ES" sz="2199" b="1" dirty="0">
              <a:solidFill>
                <a:prstClr val="black"/>
              </a:solidFill>
              <a:latin typeface="Calibri" pitchFamily="34" charset="0"/>
            </a:endParaRPr>
          </a:p>
          <a:p>
            <a:pPr marL="342797" indent="-342797" defTabSz="914126">
              <a:spcBef>
                <a:spcPts val="800"/>
              </a:spcBef>
              <a:buSzPct val="70000"/>
              <a:buFont typeface="Wingdings" pitchFamily="2" charset="2"/>
              <a:buChar char="Ø"/>
            </a:pPr>
            <a:r>
              <a:rPr lang="es-ES" sz="2199" b="1" dirty="0" err="1">
                <a:solidFill>
                  <a:prstClr val="black"/>
                </a:solidFill>
                <a:latin typeface="Calibri" pitchFamily="34" charset="0"/>
              </a:rPr>
              <a:t>Enrollment</a:t>
            </a:r>
            <a:r>
              <a:rPr lang="es-ES" sz="2199" b="1" dirty="0">
                <a:solidFill>
                  <a:prstClr val="black"/>
                </a:solidFill>
                <a:latin typeface="Calibri" pitchFamily="34" charset="0"/>
              </a:rPr>
              <a:t> in </a:t>
            </a:r>
            <a:r>
              <a:rPr lang="es-ES" sz="2199" b="1" dirty="0" err="1">
                <a:solidFill>
                  <a:prstClr val="black"/>
                </a:solidFill>
                <a:latin typeface="Calibri" pitchFamily="34" charset="0"/>
              </a:rPr>
              <a:t>educational</a:t>
            </a:r>
            <a:r>
              <a:rPr lang="es-ES" sz="2199" b="1" dirty="0">
                <a:solidFill>
                  <a:prstClr val="black"/>
                </a:solidFill>
                <a:latin typeface="Calibri" pitchFamily="34" charset="0"/>
              </a:rPr>
              <a:t> </a:t>
            </a:r>
            <a:r>
              <a:rPr lang="es-ES" sz="2199" b="1" dirty="0" err="1">
                <a:solidFill>
                  <a:prstClr val="black"/>
                </a:solidFill>
                <a:latin typeface="Calibri" pitchFamily="34" charset="0"/>
              </a:rPr>
              <a:t>system</a:t>
            </a:r>
            <a:r>
              <a:rPr lang="es-ES" sz="2199" b="1" dirty="0">
                <a:solidFill>
                  <a:prstClr val="black"/>
                </a:solidFill>
                <a:latin typeface="Calibri" pitchFamily="34" charset="0"/>
              </a:rPr>
              <a:t> (&lt;16 </a:t>
            </a:r>
            <a:r>
              <a:rPr lang="es-ES" sz="2199" b="1" dirty="0" err="1">
                <a:solidFill>
                  <a:prstClr val="black"/>
                </a:solidFill>
                <a:latin typeface="Calibri" pitchFamily="34" charset="0"/>
              </a:rPr>
              <a:t>years</a:t>
            </a:r>
            <a:r>
              <a:rPr lang="es-ES" sz="2199" b="1" dirty="0">
                <a:solidFill>
                  <a:prstClr val="black"/>
                </a:solidFill>
                <a:latin typeface="Calibri" pitchFamily="34" charset="0"/>
              </a:rPr>
              <a:t>) </a:t>
            </a:r>
            <a:r>
              <a:rPr lang="es-ES" sz="2199" b="1" dirty="0" err="1">
                <a:solidFill>
                  <a:prstClr val="black"/>
                </a:solidFill>
                <a:latin typeface="Calibri" pitchFamily="34" charset="0"/>
              </a:rPr>
              <a:t>or</a:t>
            </a:r>
            <a:r>
              <a:rPr lang="es-ES" sz="2199" b="1" dirty="0">
                <a:solidFill>
                  <a:prstClr val="black"/>
                </a:solidFill>
                <a:latin typeface="Calibri" pitchFamily="34" charset="0"/>
              </a:rPr>
              <a:t> </a:t>
            </a:r>
            <a:r>
              <a:rPr lang="es-ES" sz="2199" b="1" dirty="0" err="1">
                <a:solidFill>
                  <a:prstClr val="black"/>
                </a:solidFill>
                <a:latin typeface="Calibri" pitchFamily="34" charset="0"/>
              </a:rPr>
              <a:t>job</a:t>
            </a:r>
            <a:r>
              <a:rPr lang="es-ES" sz="2199" b="1" dirty="0">
                <a:solidFill>
                  <a:prstClr val="black"/>
                </a:solidFill>
                <a:latin typeface="Calibri" pitchFamily="34" charset="0"/>
              </a:rPr>
              <a:t> training (</a:t>
            </a:r>
            <a:r>
              <a:rPr lang="es-ES" sz="2199" b="1" dirty="0" err="1">
                <a:solidFill>
                  <a:prstClr val="black"/>
                </a:solidFill>
                <a:latin typeface="Calibri" pitchFamily="34" charset="0"/>
              </a:rPr>
              <a:t>specific</a:t>
            </a:r>
            <a:r>
              <a:rPr lang="es-ES" sz="2199" b="1" dirty="0">
                <a:solidFill>
                  <a:prstClr val="black"/>
                </a:solidFill>
                <a:latin typeface="Calibri" pitchFamily="34" charset="0"/>
              </a:rPr>
              <a:t> </a:t>
            </a:r>
            <a:r>
              <a:rPr lang="es-ES" sz="2199" b="1" dirty="0" err="1">
                <a:solidFill>
                  <a:prstClr val="black"/>
                </a:solidFill>
                <a:latin typeface="Calibri" pitchFamily="34" charset="0"/>
              </a:rPr>
              <a:t>courses</a:t>
            </a:r>
            <a:r>
              <a:rPr lang="es-ES" sz="2199" b="1" dirty="0">
                <a:solidFill>
                  <a:prstClr val="black"/>
                </a:solidFill>
                <a:latin typeface="Calibri" pitchFamily="34" charset="0"/>
              </a:rPr>
              <a:t>)</a:t>
            </a:r>
          </a:p>
          <a:p>
            <a:pPr marL="342797" indent="-342797" defTabSz="914126">
              <a:spcBef>
                <a:spcPts val="800"/>
              </a:spcBef>
              <a:buSzPct val="70000"/>
              <a:buFont typeface="Wingdings" pitchFamily="2" charset="2"/>
              <a:buChar char="Ø"/>
            </a:pPr>
            <a:r>
              <a:rPr lang="es-ES" sz="2199" b="1" dirty="0">
                <a:solidFill>
                  <a:prstClr val="black"/>
                </a:solidFill>
                <a:latin typeface="Calibri" pitchFamily="34" charset="0"/>
              </a:rPr>
              <a:t>Once </a:t>
            </a:r>
            <a:r>
              <a:rPr lang="es-ES" sz="2199" b="1" dirty="0" err="1">
                <a:solidFill>
                  <a:prstClr val="black"/>
                </a:solidFill>
                <a:latin typeface="Calibri" pitchFamily="34" charset="0"/>
              </a:rPr>
              <a:t>the</a:t>
            </a:r>
            <a:r>
              <a:rPr lang="es-ES" sz="2199" b="1" dirty="0">
                <a:solidFill>
                  <a:prstClr val="black"/>
                </a:solidFill>
                <a:latin typeface="Calibri" pitchFamily="34" charset="0"/>
              </a:rPr>
              <a:t> </a:t>
            </a:r>
            <a:r>
              <a:rPr lang="es-ES" sz="2199" b="1" dirty="0" err="1">
                <a:solidFill>
                  <a:prstClr val="black"/>
                </a:solidFill>
                <a:latin typeface="Calibri" pitchFamily="34" charset="0"/>
              </a:rPr>
              <a:t>child's</a:t>
            </a:r>
            <a:r>
              <a:rPr lang="es-ES" sz="2199" b="1" dirty="0">
                <a:solidFill>
                  <a:prstClr val="black"/>
                </a:solidFill>
                <a:latin typeface="Calibri" pitchFamily="34" charset="0"/>
              </a:rPr>
              <a:t> </a:t>
            </a:r>
            <a:r>
              <a:rPr lang="es-ES" sz="2199" b="1" dirty="0" err="1">
                <a:solidFill>
                  <a:prstClr val="black"/>
                </a:solidFill>
                <a:latin typeface="Calibri" pitchFamily="34" charset="0"/>
              </a:rPr>
              <a:t>documentation</a:t>
            </a:r>
            <a:r>
              <a:rPr lang="es-ES" sz="2199" b="1" dirty="0">
                <a:solidFill>
                  <a:prstClr val="black"/>
                </a:solidFill>
                <a:latin typeface="Calibri" pitchFamily="34" charset="0"/>
              </a:rPr>
              <a:t> has </a:t>
            </a:r>
            <a:r>
              <a:rPr lang="es-ES" sz="2199" b="1" dirty="0" err="1">
                <a:solidFill>
                  <a:prstClr val="black"/>
                </a:solidFill>
                <a:latin typeface="Calibri" pitchFamily="34" charset="0"/>
              </a:rPr>
              <a:t>been</a:t>
            </a:r>
            <a:r>
              <a:rPr lang="es-ES" sz="2199" b="1" dirty="0">
                <a:solidFill>
                  <a:prstClr val="black"/>
                </a:solidFill>
                <a:latin typeface="Calibri" pitchFamily="34" charset="0"/>
              </a:rPr>
              <a:t> </a:t>
            </a:r>
            <a:r>
              <a:rPr lang="es-ES" sz="2199" b="1" dirty="0" err="1">
                <a:solidFill>
                  <a:prstClr val="black"/>
                </a:solidFill>
                <a:latin typeface="Calibri" pitchFamily="34" charset="0"/>
              </a:rPr>
              <a:t>collected</a:t>
            </a:r>
            <a:r>
              <a:rPr lang="es-ES" sz="2199" b="1" dirty="0">
                <a:solidFill>
                  <a:prstClr val="black"/>
                </a:solidFill>
                <a:latin typeface="Calibri" pitchFamily="34" charset="0"/>
              </a:rPr>
              <a:t> (in </a:t>
            </a:r>
            <a:r>
              <a:rPr lang="es-ES" sz="2199" b="1" dirty="0" err="1">
                <a:solidFill>
                  <a:prstClr val="black"/>
                </a:solidFill>
                <a:latin typeface="Calibri" pitchFamily="34" charset="0"/>
              </a:rPr>
              <a:t>origin</a:t>
            </a:r>
            <a:r>
              <a:rPr lang="es-ES" sz="2199" b="1" dirty="0">
                <a:solidFill>
                  <a:prstClr val="black"/>
                </a:solidFill>
                <a:latin typeface="Calibri" pitchFamily="34" charset="0"/>
              </a:rPr>
              <a:t>), GUARDIANSHIP and </a:t>
            </a:r>
            <a:r>
              <a:rPr lang="es-ES" sz="2199" b="1" dirty="0" err="1">
                <a:solidFill>
                  <a:prstClr val="black"/>
                </a:solidFill>
                <a:latin typeface="Calibri" pitchFamily="34" charset="0"/>
              </a:rPr>
              <a:t>application</a:t>
            </a:r>
            <a:r>
              <a:rPr lang="es-ES" sz="2199" b="1" dirty="0">
                <a:solidFill>
                  <a:prstClr val="black"/>
                </a:solidFill>
                <a:latin typeface="Calibri" pitchFamily="34" charset="0"/>
              </a:rPr>
              <a:t> </a:t>
            </a:r>
            <a:r>
              <a:rPr lang="es-ES" sz="2199" b="1" dirty="0" err="1">
                <a:solidFill>
                  <a:prstClr val="black"/>
                </a:solidFill>
                <a:latin typeface="Calibri" pitchFamily="34" charset="0"/>
              </a:rPr>
              <a:t>for</a:t>
            </a:r>
            <a:r>
              <a:rPr lang="es-ES" sz="2199" b="1" dirty="0">
                <a:solidFill>
                  <a:prstClr val="black"/>
                </a:solidFill>
                <a:latin typeface="Calibri" pitchFamily="34" charset="0"/>
              </a:rPr>
              <a:t> </a:t>
            </a:r>
            <a:r>
              <a:rPr lang="es-ES" sz="2199" b="1" dirty="0" err="1">
                <a:solidFill>
                  <a:prstClr val="black"/>
                </a:solidFill>
                <a:latin typeface="Calibri" pitchFamily="34" charset="0"/>
              </a:rPr>
              <a:t>the</a:t>
            </a:r>
            <a:r>
              <a:rPr lang="es-ES" sz="2199" b="1" dirty="0">
                <a:solidFill>
                  <a:prstClr val="black"/>
                </a:solidFill>
                <a:latin typeface="Calibri" pitchFamily="34" charset="0"/>
              </a:rPr>
              <a:t> </a:t>
            </a:r>
            <a:r>
              <a:rPr lang="es-ES" sz="2199" b="1" dirty="0" err="1">
                <a:solidFill>
                  <a:prstClr val="black"/>
                </a:solidFill>
                <a:latin typeface="Calibri" pitchFamily="34" charset="0"/>
              </a:rPr>
              <a:t>residence</a:t>
            </a:r>
            <a:r>
              <a:rPr lang="es-ES" sz="2199" b="1" dirty="0">
                <a:solidFill>
                  <a:prstClr val="black"/>
                </a:solidFill>
                <a:latin typeface="Calibri" pitchFamily="34" charset="0"/>
              </a:rPr>
              <a:t> </a:t>
            </a:r>
            <a:r>
              <a:rPr lang="es-ES" sz="2199" b="1" dirty="0" err="1">
                <a:solidFill>
                  <a:prstClr val="black"/>
                </a:solidFill>
                <a:latin typeface="Calibri" pitchFamily="34" charset="0"/>
              </a:rPr>
              <a:t>permit</a:t>
            </a:r>
            <a:r>
              <a:rPr lang="es-ES" sz="2199" b="1" dirty="0">
                <a:solidFill>
                  <a:prstClr val="black"/>
                </a:solidFill>
                <a:latin typeface="Calibri" pitchFamily="34" charset="0"/>
              </a:rPr>
              <a:t> are </a:t>
            </a:r>
            <a:r>
              <a:rPr lang="es-ES" sz="2199" b="1" dirty="0" err="1">
                <a:solidFill>
                  <a:prstClr val="black"/>
                </a:solidFill>
                <a:latin typeface="Calibri" pitchFamily="34" charset="0"/>
              </a:rPr>
              <a:t>processed</a:t>
            </a:r>
            <a:endParaRPr lang="es-ES" sz="2199" b="1" dirty="0">
              <a:solidFill>
                <a:prstClr val="black"/>
              </a:solidFill>
              <a:latin typeface="Calibri" pitchFamily="34" charset="0"/>
            </a:endParaRPr>
          </a:p>
          <a:p>
            <a:pPr marL="342797" indent="-342797" defTabSz="914126">
              <a:spcBef>
                <a:spcPts val="800"/>
              </a:spcBef>
              <a:buSzPct val="70000"/>
              <a:buFont typeface="Wingdings" pitchFamily="2" charset="2"/>
              <a:buChar char="Ø"/>
            </a:pPr>
            <a:r>
              <a:rPr lang="es-ES" sz="2199" b="1" dirty="0" err="1">
                <a:solidFill>
                  <a:prstClr val="black"/>
                </a:solidFill>
                <a:latin typeface="Calibri" pitchFamily="34" charset="0"/>
              </a:rPr>
              <a:t>After</a:t>
            </a:r>
            <a:r>
              <a:rPr lang="es-ES" sz="2199" b="1" dirty="0">
                <a:solidFill>
                  <a:prstClr val="black"/>
                </a:solidFill>
                <a:latin typeface="Calibri" pitchFamily="34" charset="0"/>
              </a:rPr>
              <a:t> </a:t>
            </a:r>
            <a:r>
              <a:rPr lang="es-ES" sz="2199" b="1" dirty="0" err="1">
                <a:solidFill>
                  <a:prstClr val="black"/>
                </a:solidFill>
                <a:latin typeface="Calibri" pitchFamily="34" charset="0"/>
              </a:rPr>
              <a:t>guardianship</a:t>
            </a:r>
            <a:r>
              <a:rPr lang="es-ES" sz="2199" b="1" dirty="0">
                <a:solidFill>
                  <a:prstClr val="black"/>
                </a:solidFill>
                <a:latin typeface="Calibri" pitchFamily="34" charset="0"/>
              </a:rPr>
              <a:t> </a:t>
            </a:r>
            <a:r>
              <a:rPr lang="es-ES" sz="2199" b="1" dirty="0" err="1">
                <a:solidFill>
                  <a:prstClr val="black"/>
                </a:solidFill>
                <a:latin typeface="Calibri" pitchFamily="34" charset="0"/>
              </a:rPr>
              <a:t>they</a:t>
            </a:r>
            <a:r>
              <a:rPr lang="es-ES" sz="2199" b="1" dirty="0">
                <a:solidFill>
                  <a:prstClr val="black"/>
                </a:solidFill>
                <a:latin typeface="Calibri" pitchFamily="34" charset="0"/>
              </a:rPr>
              <a:t> are </a:t>
            </a:r>
            <a:r>
              <a:rPr lang="es-ES" sz="2199" b="1" dirty="0" err="1">
                <a:solidFill>
                  <a:prstClr val="black"/>
                </a:solidFill>
                <a:latin typeface="Calibri" pitchFamily="34" charset="0"/>
              </a:rPr>
              <a:t>referred</a:t>
            </a:r>
            <a:r>
              <a:rPr lang="es-ES" sz="2199" b="1" dirty="0">
                <a:solidFill>
                  <a:prstClr val="black"/>
                </a:solidFill>
                <a:latin typeface="Calibri" pitchFamily="34" charset="0"/>
              </a:rPr>
              <a:t> to a </a:t>
            </a:r>
            <a:r>
              <a:rPr lang="es-ES" sz="2199" b="1" dirty="0" err="1">
                <a:solidFill>
                  <a:prstClr val="black"/>
                </a:solidFill>
                <a:latin typeface="Calibri" pitchFamily="34" charset="0"/>
              </a:rPr>
              <a:t>stable</a:t>
            </a:r>
            <a:r>
              <a:rPr lang="es-ES" sz="2199" b="1" dirty="0">
                <a:solidFill>
                  <a:prstClr val="black"/>
                </a:solidFill>
                <a:latin typeface="Calibri" pitchFamily="34" charset="0"/>
              </a:rPr>
              <a:t> </a:t>
            </a:r>
            <a:r>
              <a:rPr lang="es-ES" sz="2199" b="1" dirty="0" err="1">
                <a:solidFill>
                  <a:prstClr val="black"/>
                </a:solidFill>
                <a:latin typeface="Calibri" pitchFamily="34" charset="0"/>
              </a:rPr>
              <a:t>residential</a:t>
            </a:r>
            <a:r>
              <a:rPr lang="es-ES" sz="2199" b="1" dirty="0">
                <a:solidFill>
                  <a:prstClr val="black"/>
                </a:solidFill>
                <a:latin typeface="Calibri" pitchFamily="34" charset="0"/>
              </a:rPr>
              <a:t> </a:t>
            </a:r>
            <a:r>
              <a:rPr lang="es-ES" sz="2199" b="1" dirty="0" err="1">
                <a:solidFill>
                  <a:prstClr val="black"/>
                </a:solidFill>
                <a:latin typeface="Calibri" pitchFamily="34" charset="0"/>
              </a:rPr>
              <a:t>facility</a:t>
            </a:r>
            <a:endParaRPr lang="es-ES" sz="2199" b="1" dirty="0">
              <a:solidFill>
                <a:prstClr val="black"/>
              </a:solidFill>
              <a:latin typeface="Calibri" pitchFamily="34" charset="0"/>
            </a:endParaRPr>
          </a:p>
          <a:p>
            <a:pPr marL="342797" indent="-342797" defTabSz="914126">
              <a:spcBef>
                <a:spcPts val="800"/>
              </a:spcBef>
              <a:buSzPct val="70000"/>
              <a:buFont typeface="Wingdings" pitchFamily="2" charset="2"/>
              <a:buChar char="Ø"/>
            </a:pPr>
            <a:r>
              <a:rPr lang="es-ES" sz="2199" b="1" dirty="0" err="1">
                <a:solidFill>
                  <a:prstClr val="black"/>
                </a:solidFill>
                <a:latin typeface="Calibri" pitchFamily="34" charset="0"/>
              </a:rPr>
              <a:t>Lack</a:t>
            </a:r>
            <a:r>
              <a:rPr lang="es-ES" sz="2199" b="1" dirty="0">
                <a:solidFill>
                  <a:prstClr val="black"/>
                </a:solidFill>
                <a:latin typeface="Calibri" pitchFamily="34" charset="0"/>
              </a:rPr>
              <a:t> of places in </a:t>
            </a:r>
            <a:r>
              <a:rPr lang="es-ES" sz="2199" b="1" dirty="0" err="1">
                <a:solidFill>
                  <a:prstClr val="black"/>
                </a:solidFill>
                <a:latin typeface="Calibri" pitchFamily="34" charset="0"/>
              </a:rPr>
              <a:t>all</a:t>
            </a:r>
            <a:r>
              <a:rPr lang="es-ES" sz="2199" b="1" dirty="0">
                <a:solidFill>
                  <a:prstClr val="black"/>
                </a:solidFill>
                <a:latin typeface="Calibri" pitchFamily="34" charset="0"/>
              </a:rPr>
              <a:t> </a:t>
            </a:r>
            <a:r>
              <a:rPr lang="es-ES" sz="2199" b="1" dirty="0" err="1">
                <a:solidFill>
                  <a:prstClr val="black"/>
                </a:solidFill>
                <a:latin typeface="Calibri" pitchFamily="34" charset="0"/>
              </a:rPr>
              <a:t>regions</a:t>
            </a:r>
            <a:r>
              <a:rPr lang="es-ES" sz="2199" b="1" dirty="0">
                <a:solidFill>
                  <a:prstClr val="black"/>
                </a:solidFill>
                <a:latin typeface="Calibri" pitchFamily="34" charset="0"/>
              </a:rPr>
              <a:t> </a:t>
            </a:r>
            <a:r>
              <a:rPr lang="es-ES" sz="2199" b="1" dirty="0" err="1">
                <a:solidFill>
                  <a:prstClr val="black"/>
                </a:solidFill>
                <a:latin typeface="Calibri" pitchFamily="34" charset="0"/>
              </a:rPr>
              <a:t>during</a:t>
            </a:r>
            <a:r>
              <a:rPr lang="es-ES" sz="2199" b="1" dirty="0">
                <a:solidFill>
                  <a:prstClr val="black"/>
                </a:solidFill>
                <a:latin typeface="Calibri" pitchFamily="34" charset="0"/>
              </a:rPr>
              <a:t> </a:t>
            </a:r>
            <a:r>
              <a:rPr lang="es-ES" sz="2199" b="1" dirty="0" err="1">
                <a:solidFill>
                  <a:prstClr val="black"/>
                </a:solidFill>
                <a:latin typeface="Calibri" pitchFamily="34" charset="0"/>
              </a:rPr>
              <a:t>last</a:t>
            </a:r>
            <a:r>
              <a:rPr lang="es-ES" sz="2199" b="1" dirty="0">
                <a:solidFill>
                  <a:prstClr val="black"/>
                </a:solidFill>
                <a:latin typeface="Calibri" pitchFamily="34" charset="0"/>
              </a:rPr>
              <a:t> </a:t>
            </a:r>
            <a:r>
              <a:rPr lang="es-ES" sz="2199" b="1" dirty="0" err="1">
                <a:solidFill>
                  <a:prstClr val="black"/>
                </a:solidFill>
                <a:latin typeface="Calibri" pitchFamily="34" charset="0"/>
              </a:rPr>
              <a:t>years</a:t>
            </a:r>
            <a:endParaRPr lang="es-ES" sz="2199" b="1" dirty="0">
              <a:solidFill>
                <a:prstClr val="black"/>
              </a:solidFill>
              <a:latin typeface="Calibri" pitchFamily="34" charset="0"/>
            </a:endParaRPr>
          </a:p>
        </p:txBody>
      </p:sp>
    </p:spTree>
    <p:extLst>
      <p:ext uri="{BB962C8B-B14F-4D97-AF65-F5344CB8AC3E}">
        <p14:creationId xmlns:p14="http://schemas.microsoft.com/office/powerpoint/2010/main" val="1717779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s-ES" sz="3999" b="1" dirty="0" err="1">
                <a:solidFill>
                  <a:srgbClr val="4472C4">
                    <a:lumMod val="75000"/>
                  </a:srgbClr>
                </a:solidFill>
                <a:latin typeface="Calibri" panose="020F0502020204030204"/>
              </a:rPr>
              <a:t>Sample</a:t>
            </a:r>
            <a:r>
              <a:rPr lang="es-ES" sz="3999" b="1" dirty="0">
                <a:solidFill>
                  <a:srgbClr val="4472C4">
                    <a:lumMod val="75000"/>
                  </a:srgbClr>
                </a:solidFill>
                <a:latin typeface="Calibri" panose="020F0502020204030204"/>
              </a:rPr>
              <a:t> of  41 Interviews in </a:t>
            </a:r>
            <a:r>
              <a:rPr lang="es-ES" sz="3999" b="1" dirty="0" err="1">
                <a:solidFill>
                  <a:srgbClr val="4472C4">
                    <a:lumMod val="75000"/>
                  </a:srgbClr>
                </a:solidFill>
                <a:latin typeface="Calibri" panose="020F0502020204030204"/>
              </a:rPr>
              <a:t>Basque</a:t>
            </a:r>
            <a:r>
              <a:rPr lang="es-ES" sz="3999" b="1" dirty="0">
                <a:solidFill>
                  <a:srgbClr val="4472C4">
                    <a:lumMod val="75000"/>
                  </a:srgbClr>
                </a:solidFill>
                <a:latin typeface="Calibri" panose="020F0502020204030204"/>
              </a:rPr>
              <a:t> Country</a:t>
            </a:r>
            <a:endParaRPr lang="es-ES"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2" name="CuadroTexto 1">
            <a:extLst>
              <a:ext uri="{FF2B5EF4-FFF2-40B4-BE49-F238E27FC236}">
                <a16:creationId xmlns:a16="http://schemas.microsoft.com/office/drawing/2014/main" id="{8F31B800-A37D-1644-8B39-98310B73FE61}"/>
              </a:ext>
            </a:extLst>
          </p:cNvPr>
          <p:cNvSpPr txBox="1"/>
          <p:nvPr/>
        </p:nvSpPr>
        <p:spPr>
          <a:xfrm>
            <a:off x="1130237" y="2132856"/>
            <a:ext cx="10004735" cy="4524315"/>
          </a:xfrm>
          <a:prstGeom prst="rect">
            <a:avLst/>
          </a:prstGeom>
          <a:noFill/>
        </p:spPr>
        <p:txBody>
          <a:bodyPr wrap="square" rtlCol="0">
            <a:spAutoFit/>
          </a:bodyPr>
          <a:lstStyle/>
          <a:p>
            <a:pPr marL="342900" indent="-342900">
              <a:buFont typeface="Arial" panose="020B0604020202020204" pitchFamily="34" charset="0"/>
              <a:buChar char="•"/>
            </a:pPr>
            <a:r>
              <a:rPr lang="es-ES" sz="2400" dirty="0" err="1"/>
              <a:t>Age</a:t>
            </a:r>
            <a:r>
              <a:rPr lang="es-ES" sz="2400" dirty="0"/>
              <a:t>: M= 16.8</a:t>
            </a:r>
          </a:p>
          <a:p>
            <a:pPr marL="342900" indent="-342900">
              <a:buFont typeface="Arial" panose="020B0604020202020204" pitchFamily="34" charset="0"/>
              <a:buChar char="•"/>
            </a:pPr>
            <a:r>
              <a:rPr lang="es-ES" sz="2400" dirty="0" err="1"/>
              <a:t>Gender</a:t>
            </a:r>
            <a:r>
              <a:rPr lang="es-ES" sz="2400" dirty="0"/>
              <a:t>: 95% Males</a:t>
            </a:r>
          </a:p>
          <a:p>
            <a:pPr marL="342900" indent="-342900">
              <a:buFont typeface="Arial" panose="020B0604020202020204" pitchFamily="34" charset="0"/>
              <a:buChar char="•"/>
            </a:pPr>
            <a:r>
              <a:rPr lang="es-ES" sz="2400" dirty="0" err="1"/>
              <a:t>Origin</a:t>
            </a:r>
            <a:r>
              <a:rPr lang="es-ES" sz="2400" dirty="0"/>
              <a:t>: 70% </a:t>
            </a:r>
            <a:r>
              <a:rPr lang="es-ES" sz="2400" dirty="0" err="1"/>
              <a:t>Morocco</a:t>
            </a:r>
            <a:r>
              <a:rPr lang="es-ES" sz="2400" dirty="0"/>
              <a:t>; 10% </a:t>
            </a:r>
            <a:r>
              <a:rPr lang="es-ES" sz="2400" dirty="0" err="1"/>
              <a:t>Algerie</a:t>
            </a:r>
            <a:r>
              <a:rPr lang="es-ES" sz="2400" dirty="0"/>
              <a:t>; Gambia, Ghana, etc.</a:t>
            </a:r>
          </a:p>
          <a:p>
            <a:pPr marL="342900" indent="-342900">
              <a:buFont typeface="Arial" panose="020B0604020202020204" pitchFamily="34" charset="0"/>
              <a:buChar char="•"/>
            </a:pPr>
            <a:endParaRPr lang="es-ES" sz="2400" dirty="0"/>
          </a:p>
          <a:p>
            <a:pPr marL="342900" indent="-342900">
              <a:buFont typeface="Arial" panose="020B0604020202020204" pitchFamily="34" charset="0"/>
              <a:buChar char="•"/>
            </a:pPr>
            <a:r>
              <a:rPr lang="es-ES" sz="2400" dirty="0"/>
              <a:t>60% in </a:t>
            </a:r>
            <a:r>
              <a:rPr lang="es-ES" sz="2400" dirty="0" err="1"/>
              <a:t>residential</a:t>
            </a:r>
            <a:r>
              <a:rPr lang="es-ES" sz="2400" dirty="0"/>
              <a:t> </a:t>
            </a:r>
            <a:r>
              <a:rPr lang="es-ES" sz="2400" dirty="0" err="1"/>
              <a:t>care</a:t>
            </a:r>
            <a:r>
              <a:rPr lang="es-ES" sz="2400" dirty="0"/>
              <a:t> in </a:t>
            </a:r>
            <a:r>
              <a:rPr lang="es-ES" sz="2400" dirty="0" err="1"/>
              <a:t>other</a:t>
            </a:r>
            <a:r>
              <a:rPr lang="es-ES" sz="2400" dirty="0"/>
              <a:t> </a:t>
            </a:r>
            <a:r>
              <a:rPr lang="es-ES" sz="2400" dirty="0" err="1"/>
              <a:t>regions</a:t>
            </a:r>
            <a:r>
              <a:rPr lang="es-ES" sz="2400" dirty="0"/>
              <a:t> </a:t>
            </a:r>
            <a:r>
              <a:rPr lang="es-ES" sz="2400" dirty="0" err="1"/>
              <a:t>previously</a:t>
            </a:r>
            <a:endParaRPr lang="es-ES" sz="2400" dirty="0"/>
          </a:p>
          <a:p>
            <a:pPr marL="342900" indent="-342900">
              <a:buFont typeface="Arial" panose="020B0604020202020204" pitchFamily="34" charset="0"/>
              <a:buChar char="•"/>
            </a:pPr>
            <a:r>
              <a:rPr lang="es-ES" sz="2400" dirty="0" err="1"/>
              <a:t>Average</a:t>
            </a:r>
            <a:r>
              <a:rPr lang="es-ES" sz="2400" dirty="0"/>
              <a:t> </a:t>
            </a:r>
            <a:r>
              <a:rPr lang="es-ES" sz="2400" dirty="0" err="1"/>
              <a:t>stay</a:t>
            </a:r>
            <a:r>
              <a:rPr lang="es-ES" sz="2400" dirty="0"/>
              <a:t> in </a:t>
            </a:r>
            <a:r>
              <a:rPr lang="es-ES" sz="2400" dirty="0" err="1"/>
              <a:t>this</a:t>
            </a:r>
            <a:r>
              <a:rPr lang="es-ES" sz="2400" dirty="0"/>
              <a:t> </a:t>
            </a:r>
            <a:r>
              <a:rPr lang="es-ES" sz="2400" dirty="0" err="1"/>
              <a:t>region</a:t>
            </a:r>
            <a:r>
              <a:rPr lang="es-ES" sz="2400" dirty="0"/>
              <a:t>: 12.8 </a:t>
            </a:r>
            <a:r>
              <a:rPr lang="es-ES" sz="2400" dirty="0" err="1"/>
              <a:t>months</a:t>
            </a:r>
            <a:endParaRPr lang="es-ES" sz="2400" dirty="0"/>
          </a:p>
          <a:p>
            <a:pPr marL="342900" indent="-342900">
              <a:buFont typeface="Arial" panose="020B0604020202020204" pitchFamily="34" charset="0"/>
              <a:buChar char="•"/>
            </a:pPr>
            <a:r>
              <a:rPr lang="es-ES" sz="2400" dirty="0"/>
              <a:t>48% </a:t>
            </a:r>
            <a:r>
              <a:rPr lang="es-ES" sz="2400" dirty="0" err="1"/>
              <a:t>had</a:t>
            </a:r>
            <a:r>
              <a:rPr lang="es-ES" sz="2400" dirty="0"/>
              <a:t> </a:t>
            </a:r>
            <a:r>
              <a:rPr lang="es-ES" sz="2400" dirty="0" err="1"/>
              <a:t>been</a:t>
            </a:r>
            <a:r>
              <a:rPr lang="es-ES" sz="2400" dirty="0"/>
              <a:t> living </a:t>
            </a:r>
            <a:r>
              <a:rPr lang="es-ES" sz="2400" dirty="0" err="1"/>
              <a:t>on</a:t>
            </a:r>
            <a:r>
              <a:rPr lang="es-ES" sz="2400" dirty="0"/>
              <a:t> </a:t>
            </a:r>
            <a:r>
              <a:rPr lang="es-ES" sz="2400" dirty="0" err="1"/>
              <a:t>the</a:t>
            </a:r>
            <a:r>
              <a:rPr lang="es-ES" sz="2400" dirty="0"/>
              <a:t> </a:t>
            </a:r>
            <a:r>
              <a:rPr lang="es-ES" sz="2400" dirty="0" err="1"/>
              <a:t>street</a:t>
            </a:r>
            <a:r>
              <a:rPr lang="es-ES" sz="2400" dirty="0"/>
              <a:t> as homeless at </a:t>
            </a:r>
            <a:r>
              <a:rPr lang="es-ES" sz="2400" dirty="0" err="1"/>
              <a:t>some</a:t>
            </a:r>
            <a:r>
              <a:rPr lang="es-ES" sz="2400" dirty="0"/>
              <a:t> </a:t>
            </a:r>
            <a:r>
              <a:rPr lang="es-ES" sz="2400" dirty="0" err="1"/>
              <a:t>moment</a:t>
            </a:r>
            <a:endParaRPr lang="es-ES" sz="2400" dirty="0"/>
          </a:p>
          <a:p>
            <a:pPr marL="342900" indent="-342900">
              <a:buFont typeface="Arial" panose="020B0604020202020204" pitchFamily="34" charset="0"/>
              <a:buChar char="•"/>
            </a:pPr>
            <a:r>
              <a:rPr lang="es-ES" sz="2400" dirty="0"/>
              <a:t>Time to </a:t>
            </a:r>
            <a:r>
              <a:rPr lang="es-ES" sz="2400" dirty="0" err="1"/>
              <a:t>get</a:t>
            </a:r>
            <a:r>
              <a:rPr lang="es-ES" sz="2400" dirty="0"/>
              <a:t> </a:t>
            </a:r>
            <a:r>
              <a:rPr lang="es-ES" sz="2400" dirty="0" err="1"/>
              <a:t>the</a:t>
            </a:r>
            <a:r>
              <a:rPr lang="es-ES" sz="2400" dirty="0"/>
              <a:t> </a:t>
            </a:r>
            <a:r>
              <a:rPr lang="es-ES" sz="2400" dirty="0" err="1"/>
              <a:t>age</a:t>
            </a:r>
            <a:r>
              <a:rPr lang="es-ES" sz="2400" dirty="0"/>
              <a:t> </a:t>
            </a:r>
            <a:r>
              <a:rPr lang="es-ES" sz="2400" dirty="0" err="1"/>
              <a:t>radiological</a:t>
            </a:r>
            <a:r>
              <a:rPr lang="es-ES" sz="2400" dirty="0"/>
              <a:t> test: 3-5 </a:t>
            </a:r>
            <a:r>
              <a:rPr lang="es-ES" sz="2400" dirty="0" err="1"/>
              <a:t>months</a:t>
            </a:r>
            <a:endParaRPr lang="es-ES" sz="2400" dirty="0"/>
          </a:p>
          <a:p>
            <a:endParaRPr lang="es-ES" sz="2400" dirty="0"/>
          </a:p>
          <a:p>
            <a:endParaRPr lang="es-ES" sz="2400" dirty="0"/>
          </a:p>
          <a:p>
            <a:endParaRPr lang="es-ES" sz="2400" dirty="0"/>
          </a:p>
          <a:p>
            <a:endParaRPr lang="es-ES" sz="2400" dirty="0"/>
          </a:p>
        </p:txBody>
      </p:sp>
    </p:spTree>
    <p:extLst>
      <p:ext uri="{BB962C8B-B14F-4D97-AF65-F5344CB8AC3E}">
        <p14:creationId xmlns:p14="http://schemas.microsoft.com/office/powerpoint/2010/main" val="1890478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s-ES" sz="3999" b="1" dirty="0" err="1">
                <a:solidFill>
                  <a:srgbClr val="4472C4">
                    <a:lumMod val="75000"/>
                  </a:srgbClr>
                </a:solidFill>
                <a:latin typeface="Calibri" panose="020F0502020204030204"/>
              </a:rPr>
              <a:t>Types</a:t>
            </a:r>
            <a:r>
              <a:rPr lang="es-ES" sz="3999" b="1" dirty="0">
                <a:solidFill>
                  <a:srgbClr val="4472C4">
                    <a:lumMod val="75000"/>
                  </a:srgbClr>
                </a:solidFill>
                <a:latin typeface="Calibri" panose="020F0502020204030204"/>
              </a:rPr>
              <a:t> of </a:t>
            </a:r>
            <a:r>
              <a:rPr lang="es-ES" sz="3999" b="1" dirty="0" err="1">
                <a:solidFill>
                  <a:srgbClr val="4472C4">
                    <a:lumMod val="75000"/>
                  </a:srgbClr>
                </a:solidFill>
                <a:latin typeface="Calibri" panose="020F0502020204030204"/>
              </a:rPr>
              <a:t>residential</a:t>
            </a:r>
            <a:r>
              <a:rPr lang="es-ES" sz="3999" b="1" dirty="0">
                <a:solidFill>
                  <a:srgbClr val="4472C4">
                    <a:lumMod val="75000"/>
                  </a:srgbClr>
                </a:solidFill>
                <a:latin typeface="Calibri" panose="020F0502020204030204"/>
              </a:rPr>
              <a:t> </a:t>
            </a:r>
            <a:r>
              <a:rPr lang="es-ES" sz="3999" b="1" dirty="0" err="1">
                <a:solidFill>
                  <a:srgbClr val="4472C4">
                    <a:lumMod val="75000"/>
                  </a:srgbClr>
                </a:solidFill>
                <a:latin typeface="Calibri" panose="020F0502020204030204"/>
              </a:rPr>
              <a:t>facility</a:t>
            </a:r>
            <a:endParaRPr lang="es-ES"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6" name="CuadroTexto 5"/>
          <p:cNvSpPr txBox="1"/>
          <p:nvPr/>
        </p:nvSpPr>
        <p:spPr>
          <a:xfrm>
            <a:off x="1012361" y="1772816"/>
            <a:ext cx="9964013" cy="4692695"/>
          </a:xfrm>
          <a:prstGeom prst="rect">
            <a:avLst/>
          </a:prstGeom>
          <a:noFill/>
        </p:spPr>
        <p:txBody>
          <a:bodyPr wrap="square" rtlCol="0">
            <a:spAutoFit/>
          </a:bodyPr>
          <a:lstStyle/>
          <a:p>
            <a:pPr defTabSz="914126">
              <a:spcBef>
                <a:spcPts val="1799"/>
              </a:spcBef>
            </a:pPr>
            <a:endParaRPr lang="en-GB" sz="3199" dirty="0">
              <a:solidFill>
                <a:prstClr val="black"/>
              </a:solidFill>
            </a:endParaRPr>
          </a:p>
          <a:p>
            <a:pPr marL="914400" lvl="1" indent="-457200" defTabSz="914126">
              <a:spcBef>
                <a:spcPts val="1799"/>
              </a:spcBef>
              <a:buFont typeface="Arial" panose="020B0604020202020204" pitchFamily="34" charset="0"/>
              <a:buChar char="•"/>
            </a:pPr>
            <a:r>
              <a:rPr lang="en-GB" sz="3199" dirty="0">
                <a:solidFill>
                  <a:prstClr val="black"/>
                </a:solidFill>
              </a:rPr>
              <a:t>48% Emergency care</a:t>
            </a:r>
          </a:p>
          <a:p>
            <a:pPr marL="914400" lvl="1" indent="-457200" defTabSz="914126">
              <a:spcBef>
                <a:spcPts val="1799"/>
              </a:spcBef>
              <a:buFont typeface="Arial" panose="020B0604020202020204" pitchFamily="34" charset="0"/>
              <a:buChar char="•"/>
            </a:pPr>
            <a:r>
              <a:rPr lang="en-GB" sz="3199" dirty="0">
                <a:solidFill>
                  <a:prstClr val="black"/>
                </a:solidFill>
              </a:rPr>
              <a:t>5% Children’s homes (the youngest)</a:t>
            </a:r>
          </a:p>
          <a:p>
            <a:pPr marL="914400" lvl="1" indent="-457200" defTabSz="914126">
              <a:spcBef>
                <a:spcPts val="1799"/>
              </a:spcBef>
              <a:buFont typeface="Arial" panose="020B0604020202020204" pitchFamily="34" charset="0"/>
              <a:buChar char="•"/>
            </a:pPr>
            <a:r>
              <a:rPr lang="en-GB" sz="3199" dirty="0">
                <a:solidFill>
                  <a:prstClr val="black"/>
                </a:solidFill>
              </a:rPr>
              <a:t>33% Transition to adulthood homes</a:t>
            </a:r>
          </a:p>
          <a:p>
            <a:pPr marL="914400" lvl="1" indent="-457200" defTabSz="914126">
              <a:spcBef>
                <a:spcPts val="1799"/>
              </a:spcBef>
              <a:buFont typeface="Arial" panose="020B0604020202020204" pitchFamily="34" charset="0"/>
              <a:buChar char="•"/>
            </a:pPr>
            <a:r>
              <a:rPr lang="en-GB" sz="3199" dirty="0">
                <a:solidFill>
                  <a:prstClr val="black"/>
                </a:solidFill>
              </a:rPr>
              <a:t>14% Therapeutic residential care (severe behavioural disorders)</a:t>
            </a:r>
          </a:p>
          <a:p>
            <a:pPr marL="914400" lvl="1" indent="-457200" defTabSz="914126">
              <a:spcBef>
                <a:spcPts val="1799"/>
              </a:spcBef>
              <a:buFont typeface="Arial" panose="020B0604020202020204" pitchFamily="34" charset="0"/>
              <a:buChar char="•"/>
            </a:pPr>
            <a:endParaRPr lang="en-GB" sz="3199" dirty="0">
              <a:solidFill>
                <a:prstClr val="black"/>
              </a:solidFill>
            </a:endParaRPr>
          </a:p>
        </p:txBody>
      </p:sp>
    </p:spTree>
    <p:extLst>
      <p:ext uri="{BB962C8B-B14F-4D97-AF65-F5344CB8AC3E}">
        <p14:creationId xmlns:p14="http://schemas.microsoft.com/office/powerpoint/2010/main" val="768431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s-ES" sz="3999" b="1" dirty="0" err="1">
                <a:solidFill>
                  <a:srgbClr val="4472C4">
                    <a:lumMod val="75000"/>
                  </a:srgbClr>
                </a:solidFill>
                <a:latin typeface="Calibri" panose="020F0502020204030204"/>
              </a:rPr>
              <a:t>Main</a:t>
            </a:r>
            <a:r>
              <a:rPr lang="es-ES" sz="3999" b="1" dirty="0">
                <a:solidFill>
                  <a:srgbClr val="4472C4">
                    <a:lumMod val="75000"/>
                  </a:srgbClr>
                </a:solidFill>
                <a:latin typeface="Calibri" panose="020F0502020204030204"/>
              </a:rPr>
              <a:t> </a:t>
            </a:r>
            <a:r>
              <a:rPr lang="es-ES" sz="3999" b="1" dirty="0" err="1">
                <a:solidFill>
                  <a:srgbClr val="4472C4">
                    <a:lumMod val="75000"/>
                  </a:srgbClr>
                </a:solidFill>
                <a:latin typeface="Calibri" panose="020F0502020204030204"/>
              </a:rPr>
              <a:t>reason</a:t>
            </a:r>
            <a:r>
              <a:rPr lang="es-ES" sz="3999" b="1" dirty="0">
                <a:solidFill>
                  <a:srgbClr val="4472C4">
                    <a:lumMod val="75000"/>
                  </a:srgbClr>
                </a:solidFill>
                <a:latin typeface="Calibri" panose="020F0502020204030204"/>
              </a:rPr>
              <a:t> </a:t>
            </a:r>
            <a:r>
              <a:rPr lang="es-ES" sz="3999" b="1" dirty="0" err="1">
                <a:solidFill>
                  <a:srgbClr val="4472C4">
                    <a:lumMod val="75000"/>
                  </a:srgbClr>
                </a:solidFill>
                <a:latin typeface="Calibri" panose="020F0502020204030204"/>
              </a:rPr>
              <a:t>for</a:t>
            </a:r>
            <a:r>
              <a:rPr lang="es-ES" sz="3999" b="1" dirty="0">
                <a:solidFill>
                  <a:srgbClr val="4472C4">
                    <a:lumMod val="75000"/>
                  </a:srgbClr>
                </a:solidFill>
                <a:latin typeface="Calibri" panose="020F0502020204030204"/>
              </a:rPr>
              <a:t> </a:t>
            </a:r>
            <a:r>
              <a:rPr lang="es-ES" sz="3999" b="1" dirty="0" err="1">
                <a:solidFill>
                  <a:srgbClr val="4472C4">
                    <a:lumMod val="75000"/>
                  </a:srgbClr>
                </a:solidFill>
                <a:latin typeface="Calibri" panose="020F0502020204030204"/>
              </a:rPr>
              <a:t>migration</a:t>
            </a:r>
            <a:endParaRPr lang="es-ES"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pic>
        <p:nvPicPr>
          <p:cNvPr id="6" name="Imagen 5">
            <a:extLst>
              <a:ext uri="{FF2B5EF4-FFF2-40B4-BE49-F238E27FC236}">
                <a16:creationId xmlns:a16="http://schemas.microsoft.com/office/drawing/2014/main" id="{626249C6-9C29-D740-B889-0E914DE7F773}"/>
              </a:ext>
            </a:extLst>
          </p:cNvPr>
          <p:cNvPicPr>
            <a:picLocks noChangeAspect="1"/>
          </p:cNvPicPr>
          <p:nvPr/>
        </p:nvPicPr>
        <p:blipFill>
          <a:blip r:embed="rId2"/>
          <a:stretch>
            <a:fillRect/>
          </a:stretch>
        </p:blipFill>
        <p:spPr>
          <a:xfrm>
            <a:off x="1143862" y="1318120"/>
            <a:ext cx="8115300" cy="5080000"/>
          </a:xfrm>
          <a:prstGeom prst="rect">
            <a:avLst/>
          </a:prstGeom>
        </p:spPr>
      </p:pic>
      <p:sp>
        <p:nvSpPr>
          <p:cNvPr id="8" name="CuadroTexto 7">
            <a:extLst>
              <a:ext uri="{FF2B5EF4-FFF2-40B4-BE49-F238E27FC236}">
                <a16:creationId xmlns:a16="http://schemas.microsoft.com/office/drawing/2014/main" id="{FD24F855-D85F-8649-AD59-AE65C2BEF4E4}"/>
              </a:ext>
            </a:extLst>
          </p:cNvPr>
          <p:cNvSpPr txBox="1"/>
          <p:nvPr/>
        </p:nvSpPr>
        <p:spPr>
          <a:xfrm>
            <a:off x="1413892" y="2204864"/>
            <a:ext cx="33843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err="1"/>
              <a:t>Flee</a:t>
            </a:r>
            <a:r>
              <a:rPr lang="es-ES" dirty="0"/>
              <a:t> </a:t>
            </a:r>
            <a:r>
              <a:rPr lang="es-ES" dirty="0" err="1"/>
              <a:t>from</a:t>
            </a:r>
            <a:r>
              <a:rPr lang="es-ES" dirty="0"/>
              <a:t> </a:t>
            </a:r>
            <a:r>
              <a:rPr lang="es-ES" dirty="0" err="1"/>
              <a:t>family</a:t>
            </a:r>
            <a:r>
              <a:rPr lang="es-ES" dirty="0"/>
              <a:t> abuse</a:t>
            </a:r>
          </a:p>
        </p:txBody>
      </p:sp>
      <p:sp>
        <p:nvSpPr>
          <p:cNvPr id="10" name="CuadroTexto 9">
            <a:extLst>
              <a:ext uri="{FF2B5EF4-FFF2-40B4-BE49-F238E27FC236}">
                <a16:creationId xmlns:a16="http://schemas.microsoft.com/office/drawing/2014/main" id="{611CF210-AA81-B04F-9696-AC9335C5DA16}"/>
              </a:ext>
            </a:extLst>
          </p:cNvPr>
          <p:cNvSpPr txBox="1"/>
          <p:nvPr/>
        </p:nvSpPr>
        <p:spPr>
          <a:xfrm>
            <a:off x="1399186" y="3356992"/>
            <a:ext cx="338437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err="1"/>
              <a:t>Improving</a:t>
            </a:r>
            <a:r>
              <a:rPr lang="es-ES" dirty="0"/>
              <a:t> </a:t>
            </a:r>
            <a:r>
              <a:rPr lang="es-ES" dirty="0" err="1"/>
              <a:t>the</a:t>
            </a:r>
            <a:r>
              <a:rPr lang="es-ES" dirty="0"/>
              <a:t> </a:t>
            </a:r>
            <a:r>
              <a:rPr lang="es-ES" dirty="0" err="1"/>
              <a:t>family</a:t>
            </a:r>
            <a:r>
              <a:rPr lang="es-ES" dirty="0"/>
              <a:t> </a:t>
            </a:r>
            <a:r>
              <a:rPr lang="es-ES" dirty="0" err="1"/>
              <a:t>economic</a:t>
            </a:r>
            <a:r>
              <a:rPr lang="es-ES" dirty="0"/>
              <a:t> </a:t>
            </a:r>
            <a:r>
              <a:rPr lang="es-ES" dirty="0" err="1"/>
              <a:t>situation</a:t>
            </a:r>
            <a:endParaRPr lang="es-ES" dirty="0"/>
          </a:p>
        </p:txBody>
      </p:sp>
      <p:sp>
        <p:nvSpPr>
          <p:cNvPr id="11" name="CuadroTexto 10">
            <a:extLst>
              <a:ext uri="{FF2B5EF4-FFF2-40B4-BE49-F238E27FC236}">
                <a16:creationId xmlns:a16="http://schemas.microsoft.com/office/drawing/2014/main" id="{337E507E-6BBE-7D4C-A833-8EAF50C36EB1}"/>
              </a:ext>
            </a:extLst>
          </p:cNvPr>
          <p:cNvSpPr txBox="1"/>
          <p:nvPr/>
        </p:nvSpPr>
        <p:spPr>
          <a:xfrm>
            <a:off x="1413892" y="4613068"/>
            <a:ext cx="338437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S" dirty="0" err="1"/>
              <a:t>Improving</a:t>
            </a:r>
            <a:r>
              <a:rPr lang="es-ES" dirty="0"/>
              <a:t> </a:t>
            </a:r>
            <a:r>
              <a:rPr lang="es-ES" dirty="0" err="1"/>
              <a:t>their</a:t>
            </a:r>
            <a:r>
              <a:rPr lang="es-ES" dirty="0"/>
              <a:t> </a:t>
            </a:r>
            <a:r>
              <a:rPr lang="es-ES" dirty="0" err="1"/>
              <a:t>own</a:t>
            </a:r>
            <a:r>
              <a:rPr lang="es-ES" dirty="0"/>
              <a:t> </a:t>
            </a:r>
            <a:r>
              <a:rPr lang="es-ES" dirty="0" err="1"/>
              <a:t>situation</a:t>
            </a:r>
            <a:r>
              <a:rPr lang="es-ES" dirty="0"/>
              <a:t> </a:t>
            </a:r>
            <a:r>
              <a:rPr lang="es-ES" dirty="0" err="1"/>
              <a:t>looking</a:t>
            </a:r>
            <a:r>
              <a:rPr lang="es-ES" dirty="0"/>
              <a:t> </a:t>
            </a:r>
            <a:r>
              <a:rPr lang="es-ES" dirty="0" err="1"/>
              <a:t>for</a:t>
            </a:r>
            <a:r>
              <a:rPr lang="es-ES" dirty="0"/>
              <a:t> a personal </a:t>
            </a:r>
            <a:r>
              <a:rPr lang="es-ES" dirty="0" err="1"/>
              <a:t>future</a:t>
            </a:r>
            <a:r>
              <a:rPr lang="es-ES" dirty="0"/>
              <a:t> </a:t>
            </a:r>
          </a:p>
        </p:txBody>
      </p:sp>
    </p:spTree>
    <p:extLst>
      <p:ext uri="{BB962C8B-B14F-4D97-AF65-F5344CB8AC3E}">
        <p14:creationId xmlns:p14="http://schemas.microsoft.com/office/powerpoint/2010/main" val="617737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ES" b="1" dirty="0" err="1">
                <a:solidFill>
                  <a:schemeClr val="accent1">
                    <a:lumMod val="75000"/>
                  </a:schemeClr>
                </a:solidFill>
              </a:rPr>
              <a:t>Economic</a:t>
            </a:r>
            <a:r>
              <a:rPr lang="es-ES" b="1" dirty="0">
                <a:solidFill>
                  <a:schemeClr val="accent1">
                    <a:lumMod val="75000"/>
                  </a:schemeClr>
                </a:solidFill>
              </a:rPr>
              <a:t> </a:t>
            </a:r>
            <a:r>
              <a:rPr lang="es-ES" b="1" dirty="0" err="1">
                <a:solidFill>
                  <a:schemeClr val="accent1">
                    <a:lumMod val="75000"/>
                  </a:schemeClr>
                </a:solidFill>
              </a:rPr>
              <a:t>migration</a:t>
            </a:r>
            <a:endParaRPr lang="es-ES" b="1" dirty="0">
              <a:solidFill>
                <a:schemeClr val="accent1">
                  <a:lumMod val="75000"/>
                </a:schemeClr>
              </a:solidFill>
            </a:endParaRPr>
          </a:p>
        </p:txBody>
      </p:sp>
      <p:sp>
        <p:nvSpPr>
          <p:cNvPr id="3" name="2 Marcador de contenido"/>
          <p:cNvSpPr>
            <a:spLocks noGrp="1"/>
          </p:cNvSpPr>
          <p:nvPr>
            <p:ph idx="1"/>
          </p:nvPr>
        </p:nvSpPr>
        <p:spPr>
          <a:xfrm>
            <a:off x="837981" y="1771428"/>
            <a:ext cx="6550708" cy="4143884"/>
          </a:xfrm>
        </p:spPr>
        <p:txBody>
          <a:bodyPr/>
          <a:lstStyle/>
          <a:p>
            <a:pPr marL="360255" indent="-360255">
              <a:buFont typeface="Wingdings" pitchFamily="2" charset="2"/>
              <a:buChar char="Ø"/>
              <a:defRPr/>
            </a:pPr>
            <a:r>
              <a:rPr lang="es-ES" i="1" dirty="0">
                <a:latin typeface="Calibri" pitchFamily="34" charset="0"/>
              </a:rPr>
              <a:t>No </a:t>
            </a:r>
            <a:r>
              <a:rPr lang="es-ES" i="1" dirty="0" err="1">
                <a:latin typeface="Calibri" pitchFamily="34" charset="0"/>
              </a:rPr>
              <a:t>one</a:t>
            </a:r>
            <a:r>
              <a:rPr lang="es-ES" i="1" dirty="0">
                <a:latin typeface="Calibri" pitchFamily="34" charset="0"/>
              </a:rPr>
              <a:t> </a:t>
            </a:r>
            <a:r>
              <a:rPr lang="es-ES" i="1" dirty="0" err="1">
                <a:latin typeface="Calibri" pitchFamily="34" charset="0"/>
              </a:rPr>
              <a:t>works</a:t>
            </a:r>
            <a:r>
              <a:rPr lang="es-ES" i="1" dirty="0">
                <a:latin typeface="Calibri" pitchFamily="34" charset="0"/>
              </a:rPr>
              <a:t> in </a:t>
            </a:r>
            <a:r>
              <a:rPr lang="es-ES" i="1" dirty="0" err="1">
                <a:latin typeface="Calibri" pitchFamily="34" charset="0"/>
              </a:rPr>
              <a:t>my</a:t>
            </a:r>
            <a:r>
              <a:rPr lang="es-ES" i="1" dirty="0">
                <a:latin typeface="Calibri" pitchFamily="34" charset="0"/>
              </a:rPr>
              <a:t> </a:t>
            </a:r>
            <a:r>
              <a:rPr lang="es-ES" i="1" dirty="0" err="1">
                <a:latin typeface="Calibri" pitchFamily="34" charset="0"/>
              </a:rPr>
              <a:t>family</a:t>
            </a:r>
            <a:r>
              <a:rPr lang="es-ES" i="1" dirty="0">
                <a:latin typeface="Calibri" pitchFamily="34" charset="0"/>
              </a:rPr>
              <a:t>. </a:t>
            </a:r>
            <a:r>
              <a:rPr lang="es-ES" i="1" dirty="0" err="1">
                <a:latin typeface="Calibri" pitchFamily="34" charset="0"/>
              </a:rPr>
              <a:t>My</a:t>
            </a:r>
            <a:r>
              <a:rPr lang="es-ES" i="1" dirty="0">
                <a:latin typeface="Calibri" pitchFamily="34" charset="0"/>
              </a:rPr>
              <a:t> </a:t>
            </a:r>
            <a:r>
              <a:rPr lang="es-ES" i="1" dirty="0" err="1">
                <a:latin typeface="Calibri" pitchFamily="34" charset="0"/>
              </a:rPr>
              <a:t>father</a:t>
            </a:r>
            <a:r>
              <a:rPr lang="es-ES" i="1" dirty="0">
                <a:latin typeface="Calibri" pitchFamily="34" charset="0"/>
              </a:rPr>
              <a:t> </a:t>
            </a:r>
            <a:r>
              <a:rPr lang="es-ES" i="1" dirty="0" err="1">
                <a:latin typeface="Calibri" pitchFamily="34" charset="0"/>
              </a:rPr>
              <a:t>is</a:t>
            </a:r>
            <a:r>
              <a:rPr lang="es-ES" i="1" dirty="0">
                <a:latin typeface="Calibri" pitchFamily="34" charset="0"/>
              </a:rPr>
              <a:t> </a:t>
            </a:r>
            <a:r>
              <a:rPr lang="es-ES" i="1" dirty="0" err="1">
                <a:latin typeface="Calibri" pitchFamily="34" charset="0"/>
              </a:rPr>
              <a:t>sick</a:t>
            </a:r>
            <a:r>
              <a:rPr lang="es-ES" i="1" dirty="0">
                <a:latin typeface="Calibri" pitchFamily="34" charset="0"/>
              </a:rPr>
              <a:t> and </a:t>
            </a:r>
            <a:r>
              <a:rPr lang="es-ES" i="1" dirty="0" err="1">
                <a:latin typeface="Calibri" pitchFamily="34" charset="0"/>
              </a:rPr>
              <a:t>my</a:t>
            </a:r>
            <a:r>
              <a:rPr lang="es-ES" i="1" dirty="0">
                <a:latin typeface="Calibri" pitchFamily="34" charset="0"/>
              </a:rPr>
              <a:t> </a:t>
            </a:r>
            <a:r>
              <a:rPr lang="es-ES" i="1" dirty="0" err="1">
                <a:latin typeface="Calibri" pitchFamily="34" charset="0"/>
              </a:rPr>
              <a:t>sisters</a:t>
            </a:r>
            <a:r>
              <a:rPr lang="es-ES" i="1" dirty="0">
                <a:latin typeface="Calibri" pitchFamily="34" charset="0"/>
              </a:rPr>
              <a:t> can </a:t>
            </a:r>
            <a:r>
              <a:rPr lang="es-ES" i="1" dirty="0" err="1">
                <a:latin typeface="Calibri" pitchFamily="34" charset="0"/>
              </a:rPr>
              <a:t>not</a:t>
            </a:r>
            <a:r>
              <a:rPr lang="es-ES" i="1" dirty="0">
                <a:latin typeface="Calibri" pitchFamily="34" charset="0"/>
              </a:rPr>
              <a:t> </a:t>
            </a:r>
            <a:r>
              <a:rPr lang="es-ES" i="1" dirty="0" err="1">
                <a:latin typeface="Calibri" pitchFamily="34" charset="0"/>
              </a:rPr>
              <a:t>work</a:t>
            </a:r>
            <a:r>
              <a:rPr lang="es-ES" i="1" dirty="0">
                <a:latin typeface="Calibri" pitchFamily="34" charset="0"/>
              </a:rPr>
              <a:t>.</a:t>
            </a:r>
          </a:p>
          <a:p>
            <a:pPr marL="360255" indent="-360255">
              <a:buFont typeface="Wingdings" pitchFamily="2" charset="2"/>
              <a:buChar char="Ø"/>
              <a:defRPr/>
            </a:pPr>
            <a:r>
              <a:rPr lang="es-ES" i="1" dirty="0" err="1">
                <a:latin typeface="Calibri" pitchFamily="34" charset="0"/>
              </a:rPr>
              <a:t>Among</a:t>
            </a:r>
            <a:r>
              <a:rPr lang="es-ES" i="1" dirty="0">
                <a:latin typeface="Calibri" pitchFamily="34" charset="0"/>
              </a:rPr>
              <a:t> </a:t>
            </a:r>
            <a:r>
              <a:rPr lang="es-ES" i="1" dirty="0" err="1">
                <a:latin typeface="Calibri" pitchFamily="34" charset="0"/>
              </a:rPr>
              <a:t>all</a:t>
            </a:r>
            <a:r>
              <a:rPr lang="es-ES" i="1" dirty="0">
                <a:latin typeface="Calibri" pitchFamily="34" charset="0"/>
              </a:rPr>
              <a:t> of </a:t>
            </a:r>
            <a:r>
              <a:rPr lang="es-ES" i="1" dirty="0" err="1">
                <a:latin typeface="Calibri" pitchFamily="34" charset="0"/>
              </a:rPr>
              <a:t>my</a:t>
            </a:r>
            <a:r>
              <a:rPr lang="es-ES" i="1" dirty="0">
                <a:latin typeface="Calibri" pitchFamily="34" charset="0"/>
              </a:rPr>
              <a:t> </a:t>
            </a:r>
            <a:r>
              <a:rPr lang="es-ES" i="1" dirty="0" err="1">
                <a:latin typeface="Calibri" pitchFamily="34" charset="0"/>
              </a:rPr>
              <a:t>house</a:t>
            </a:r>
            <a:r>
              <a:rPr lang="es-ES" i="1" dirty="0">
                <a:latin typeface="Calibri" pitchFamily="34" charset="0"/>
              </a:rPr>
              <a:t> </a:t>
            </a:r>
            <a:r>
              <a:rPr lang="es-ES" i="1" dirty="0" err="1">
                <a:latin typeface="Calibri" pitchFamily="34" charset="0"/>
              </a:rPr>
              <a:t>we</a:t>
            </a:r>
            <a:r>
              <a:rPr lang="es-ES" i="1" dirty="0">
                <a:latin typeface="Calibri" pitchFamily="34" charset="0"/>
              </a:rPr>
              <a:t> </a:t>
            </a:r>
            <a:r>
              <a:rPr lang="es-ES" i="1" dirty="0" err="1">
                <a:latin typeface="Calibri" pitchFamily="34" charset="0"/>
              </a:rPr>
              <a:t>put</a:t>
            </a:r>
            <a:r>
              <a:rPr lang="es-ES" i="1" dirty="0">
                <a:latin typeface="Calibri" pitchFamily="34" charset="0"/>
              </a:rPr>
              <a:t> </a:t>
            </a:r>
            <a:r>
              <a:rPr lang="es-ES" i="1" dirty="0" err="1">
                <a:latin typeface="Calibri" pitchFamily="34" charset="0"/>
              </a:rPr>
              <a:t>together</a:t>
            </a:r>
            <a:r>
              <a:rPr lang="es-ES" i="1" dirty="0">
                <a:latin typeface="Calibri" pitchFamily="34" charset="0"/>
              </a:rPr>
              <a:t> 5 euros a </a:t>
            </a:r>
            <a:r>
              <a:rPr lang="es-ES" i="1" dirty="0" err="1">
                <a:latin typeface="Calibri" pitchFamily="34" charset="0"/>
              </a:rPr>
              <a:t>week</a:t>
            </a:r>
            <a:r>
              <a:rPr lang="es-ES" i="1" dirty="0">
                <a:latin typeface="Calibri" pitchFamily="34" charset="0"/>
              </a:rPr>
              <a:t> to </a:t>
            </a:r>
            <a:r>
              <a:rPr lang="es-ES" i="1" dirty="0" err="1">
                <a:latin typeface="Calibri" pitchFamily="34" charset="0"/>
              </a:rPr>
              <a:t>live</a:t>
            </a:r>
            <a:r>
              <a:rPr lang="es-ES" i="1" dirty="0">
                <a:latin typeface="Calibri" pitchFamily="34" charset="0"/>
              </a:rPr>
              <a:t>.</a:t>
            </a:r>
          </a:p>
          <a:p>
            <a:pPr marL="360255" indent="-360255">
              <a:buFont typeface="Wingdings" pitchFamily="2" charset="2"/>
              <a:buChar char="Ø"/>
              <a:defRPr/>
            </a:pPr>
            <a:r>
              <a:rPr lang="es-ES" i="1" dirty="0">
                <a:latin typeface="Calibri" pitchFamily="34" charset="0"/>
              </a:rPr>
              <a:t>I </a:t>
            </a:r>
            <a:r>
              <a:rPr lang="es-ES" i="1" dirty="0" err="1">
                <a:latin typeface="Calibri" pitchFamily="34" charset="0"/>
              </a:rPr>
              <a:t>work</a:t>
            </a:r>
            <a:r>
              <a:rPr lang="es-ES" i="1" dirty="0">
                <a:latin typeface="Calibri" pitchFamily="34" charset="0"/>
              </a:rPr>
              <a:t> </a:t>
            </a:r>
            <a:r>
              <a:rPr lang="es-ES" i="1" dirty="0" err="1">
                <a:latin typeface="Calibri" pitchFamily="34" charset="0"/>
              </a:rPr>
              <a:t>on</a:t>
            </a:r>
            <a:r>
              <a:rPr lang="es-ES" i="1" dirty="0">
                <a:latin typeface="Calibri" pitchFamily="34" charset="0"/>
              </a:rPr>
              <a:t> </a:t>
            </a:r>
            <a:r>
              <a:rPr lang="es-ES" i="1" dirty="0" err="1">
                <a:latin typeface="Calibri" pitchFamily="34" charset="0"/>
              </a:rPr>
              <a:t>what</a:t>
            </a:r>
            <a:r>
              <a:rPr lang="es-ES" i="1" dirty="0">
                <a:latin typeface="Calibri" pitchFamily="34" charset="0"/>
              </a:rPr>
              <a:t> I can: </a:t>
            </a:r>
            <a:r>
              <a:rPr lang="es-ES" i="1" dirty="0" err="1">
                <a:latin typeface="Calibri" pitchFamily="34" charset="0"/>
              </a:rPr>
              <a:t>selling</a:t>
            </a:r>
            <a:r>
              <a:rPr lang="es-ES" i="1" dirty="0">
                <a:latin typeface="Calibri" pitchFamily="34" charset="0"/>
              </a:rPr>
              <a:t> </a:t>
            </a:r>
            <a:r>
              <a:rPr lang="es-ES" i="1" dirty="0" err="1">
                <a:latin typeface="Calibri" pitchFamily="34" charset="0"/>
              </a:rPr>
              <a:t>things</a:t>
            </a:r>
            <a:r>
              <a:rPr lang="es-ES" i="1" dirty="0">
                <a:latin typeface="Calibri" pitchFamily="34" charset="0"/>
              </a:rPr>
              <a:t>, </a:t>
            </a:r>
            <a:r>
              <a:rPr lang="es-ES" i="1" dirty="0" err="1">
                <a:latin typeface="Calibri" pitchFamily="34" charset="0"/>
              </a:rPr>
              <a:t>helping</a:t>
            </a:r>
            <a:r>
              <a:rPr lang="es-ES" i="1" dirty="0">
                <a:latin typeface="Calibri" pitchFamily="34" charset="0"/>
              </a:rPr>
              <a:t> </a:t>
            </a:r>
            <a:r>
              <a:rPr lang="es-ES" i="1" dirty="0" err="1">
                <a:latin typeface="Calibri" pitchFamily="34" charset="0"/>
              </a:rPr>
              <a:t>my</a:t>
            </a:r>
            <a:r>
              <a:rPr lang="es-ES" i="1" dirty="0">
                <a:latin typeface="Calibri" pitchFamily="34" charset="0"/>
              </a:rPr>
              <a:t> </a:t>
            </a:r>
            <a:r>
              <a:rPr lang="es-ES" i="1" dirty="0" err="1">
                <a:latin typeface="Calibri" pitchFamily="34" charset="0"/>
              </a:rPr>
              <a:t>father</a:t>
            </a:r>
            <a:r>
              <a:rPr lang="es-ES" i="1" dirty="0">
                <a:latin typeface="Calibri" pitchFamily="34" charset="0"/>
              </a:rPr>
              <a:t>, ... </a:t>
            </a:r>
            <a:r>
              <a:rPr lang="es-ES" i="1" dirty="0" err="1">
                <a:latin typeface="Calibri" pitchFamily="34" charset="0"/>
              </a:rPr>
              <a:t>My</a:t>
            </a:r>
            <a:r>
              <a:rPr lang="es-ES" i="1" dirty="0">
                <a:latin typeface="Calibri" pitchFamily="34" charset="0"/>
              </a:rPr>
              <a:t> </a:t>
            </a:r>
            <a:r>
              <a:rPr lang="es-ES" i="1" dirty="0" err="1">
                <a:latin typeface="Calibri" pitchFamily="34" charset="0"/>
              </a:rPr>
              <a:t>sisters</a:t>
            </a:r>
            <a:r>
              <a:rPr lang="es-ES" i="1" dirty="0">
                <a:latin typeface="Calibri" pitchFamily="34" charset="0"/>
              </a:rPr>
              <a:t> </a:t>
            </a:r>
            <a:r>
              <a:rPr lang="es-ES" i="1" dirty="0" err="1">
                <a:latin typeface="Calibri" pitchFamily="34" charset="0"/>
              </a:rPr>
              <a:t>work</a:t>
            </a:r>
            <a:r>
              <a:rPr lang="es-ES" i="1" dirty="0">
                <a:latin typeface="Calibri" pitchFamily="34" charset="0"/>
              </a:rPr>
              <a:t> </a:t>
            </a:r>
            <a:r>
              <a:rPr lang="es-ES" i="1" dirty="0" err="1">
                <a:latin typeface="Calibri" pitchFamily="34" charset="0"/>
              </a:rPr>
              <a:t>rolling</a:t>
            </a:r>
            <a:r>
              <a:rPr lang="es-ES" i="1" dirty="0">
                <a:latin typeface="Calibri" pitchFamily="34" charset="0"/>
              </a:rPr>
              <a:t> </a:t>
            </a:r>
            <a:r>
              <a:rPr lang="es-ES" i="1" dirty="0" err="1">
                <a:latin typeface="Calibri" pitchFamily="34" charset="0"/>
              </a:rPr>
              <a:t>yarn</a:t>
            </a:r>
            <a:r>
              <a:rPr lang="es-ES" i="1" dirty="0">
                <a:latin typeface="Calibri" pitchFamily="34" charset="0"/>
              </a:rPr>
              <a:t>.</a:t>
            </a:r>
            <a:endParaRPr lang="es-ES" dirty="0"/>
          </a:p>
        </p:txBody>
      </p:sp>
      <p:pic>
        <p:nvPicPr>
          <p:cNvPr id="5" name="Picture 4" descr="motion.jpg"/>
          <p:cNvPicPr>
            <a:picLocks noChangeAspect="1" noChangeArrowheads="1"/>
          </p:cNvPicPr>
          <p:nvPr/>
        </p:nvPicPr>
        <p:blipFill>
          <a:blip r:embed="rId2"/>
          <a:srcRect l="11534" r="11534"/>
          <a:stretch>
            <a:fillRect/>
          </a:stretch>
        </p:blipFill>
        <p:spPr bwMode="auto">
          <a:xfrm>
            <a:off x="8443150" y="2413526"/>
            <a:ext cx="3745674" cy="4132578"/>
          </a:xfrm>
          <a:prstGeom prst="rect">
            <a:avLst/>
          </a:prstGeom>
          <a:noFill/>
          <a:ln w="12700">
            <a:solidFill>
              <a:schemeClr val="bg1"/>
            </a:solidFill>
            <a:miter lim="800000"/>
            <a:headEnd/>
            <a:tailEnd/>
          </a:ln>
        </p:spPr>
      </p:pic>
    </p:spTree>
    <p:extLst>
      <p:ext uri="{BB962C8B-B14F-4D97-AF65-F5344CB8AC3E}">
        <p14:creationId xmlns:p14="http://schemas.microsoft.com/office/powerpoint/2010/main" val="382449008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redondeado">
            <a:extLst>
              <a:ext uri="{FF2B5EF4-FFF2-40B4-BE49-F238E27FC236}">
                <a16:creationId xmlns:a16="http://schemas.microsoft.com/office/drawing/2014/main" id="{899DB330-98F0-46AB-93B1-1687ADFBB761}"/>
              </a:ext>
            </a:extLst>
          </p:cNvPr>
          <p:cNvSpPr/>
          <p:nvPr/>
        </p:nvSpPr>
        <p:spPr>
          <a:xfrm>
            <a:off x="714189" y="1566638"/>
            <a:ext cx="10275203" cy="471668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126">
              <a:defRPr/>
            </a:pPr>
            <a:endParaRPr lang="es-ES" sz="2399" b="1" i="1" dirty="0">
              <a:solidFill>
                <a:prstClr val="black"/>
              </a:solidFill>
              <a:latin typeface="Calibri" panose="020F0502020204030204"/>
            </a:endParaRPr>
          </a:p>
          <a:p>
            <a:pPr defTabSz="914126">
              <a:defRPr/>
            </a:pPr>
            <a:r>
              <a:rPr lang="es-ES" sz="2399" b="1" i="1" dirty="0" err="1">
                <a:solidFill>
                  <a:prstClr val="black"/>
                </a:solidFill>
              </a:rPr>
              <a:t>Abdelrrahim</a:t>
            </a:r>
            <a:r>
              <a:rPr lang="es-ES" sz="2399" b="1" i="1" dirty="0">
                <a:solidFill>
                  <a:prstClr val="black"/>
                </a:solidFill>
              </a:rPr>
              <a:t>, </a:t>
            </a:r>
            <a:r>
              <a:rPr lang="es-ES" sz="2399" i="1" dirty="0">
                <a:solidFill>
                  <a:prstClr val="black"/>
                </a:solidFill>
              </a:rPr>
              <a:t>a </a:t>
            </a:r>
            <a:r>
              <a:rPr lang="es-ES" sz="2399" i="1" dirty="0" err="1">
                <a:solidFill>
                  <a:prstClr val="black"/>
                </a:solidFill>
              </a:rPr>
              <a:t>minor</a:t>
            </a:r>
            <a:r>
              <a:rPr lang="es-ES" sz="2399" i="1" dirty="0">
                <a:solidFill>
                  <a:prstClr val="black"/>
                </a:solidFill>
              </a:rPr>
              <a:t> </a:t>
            </a:r>
            <a:r>
              <a:rPr lang="es-ES" sz="2399" i="1" dirty="0" err="1">
                <a:solidFill>
                  <a:prstClr val="black"/>
                </a:solidFill>
              </a:rPr>
              <a:t>with</a:t>
            </a:r>
            <a:r>
              <a:rPr lang="es-ES" sz="2399" i="1" dirty="0">
                <a:solidFill>
                  <a:prstClr val="black"/>
                </a:solidFill>
              </a:rPr>
              <a:t> a </a:t>
            </a:r>
            <a:r>
              <a:rPr lang="es-ES" sz="2399" i="1" dirty="0" err="1">
                <a:solidFill>
                  <a:prstClr val="black"/>
                </a:solidFill>
              </a:rPr>
              <a:t>lot</a:t>
            </a:r>
            <a:r>
              <a:rPr lang="es-ES" sz="2399" i="1" dirty="0">
                <a:solidFill>
                  <a:prstClr val="black"/>
                </a:solidFill>
              </a:rPr>
              <a:t> of </a:t>
            </a:r>
            <a:r>
              <a:rPr lang="es-ES" sz="2399" i="1" dirty="0" err="1">
                <a:solidFill>
                  <a:prstClr val="black"/>
                </a:solidFill>
              </a:rPr>
              <a:t>family</a:t>
            </a:r>
            <a:r>
              <a:rPr lang="es-ES" sz="2399" i="1" dirty="0">
                <a:solidFill>
                  <a:prstClr val="black"/>
                </a:solidFill>
              </a:rPr>
              <a:t> in </a:t>
            </a:r>
            <a:r>
              <a:rPr lang="es-ES" sz="2399" i="1" dirty="0" err="1">
                <a:solidFill>
                  <a:prstClr val="black"/>
                </a:solidFill>
              </a:rPr>
              <a:t>our</a:t>
            </a:r>
            <a:r>
              <a:rPr lang="es-ES" sz="2399" i="1" dirty="0">
                <a:solidFill>
                  <a:prstClr val="black"/>
                </a:solidFill>
              </a:rPr>
              <a:t> country, in </a:t>
            </a:r>
            <a:r>
              <a:rPr lang="es-ES" sz="2399" i="1" dirty="0" err="1">
                <a:solidFill>
                  <a:prstClr val="black"/>
                </a:solidFill>
              </a:rPr>
              <a:t>different</a:t>
            </a:r>
            <a:r>
              <a:rPr lang="es-ES" sz="2399" i="1" dirty="0">
                <a:solidFill>
                  <a:prstClr val="black"/>
                </a:solidFill>
              </a:rPr>
              <a:t> </a:t>
            </a:r>
            <a:r>
              <a:rPr lang="es-ES" sz="2399" i="1" dirty="0" err="1">
                <a:solidFill>
                  <a:prstClr val="black"/>
                </a:solidFill>
              </a:rPr>
              <a:t>cities</a:t>
            </a:r>
            <a:r>
              <a:rPr lang="es-ES" sz="2399" i="1" dirty="0">
                <a:solidFill>
                  <a:prstClr val="black"/>
                </a:solidFill>
              </a:rPr>
              <a:t>, and </a:t>
            </a:r>
            <a:r>
              <a:rPr lang="es-ES" sz="2399" i="1" dirty="0" err="1">
                <a:solidFill>
                  <a:prstClr val="black"/>
                </a:solidFill>
              </a:rPr>
              <a:t>therefore</a:t>
            </a:r>
            <a:r>
              <a:rPr lang="es-ES" sz="2399" i="1" dirty="0">
                <a:solidFill>
                  <a:prstClr val="black"/>
                </a:solidFill>
              </a:rPr>
              <a:t> </a:t>
            </a:r>
            <a:r>
              <a:rPr lang="es-ES" sz="2399" i="1" dirty="0" err="1">
                <a:solidFill>
                  <a:prstClr val="black"/>
                </a:solidFill>
              </a:rPr>
              <a:t>indirectly</a:t>
            </a:r>
            <a:r>
              <a:rPr lang="es-ES" sz="2399" i="1" dirty="0">
                <a:solidFill>
                  <a:prstClr val="black"/>
                </a:solidFill>
              </a:rPr>
              <a:t> </a:t>
            </a:r>
            <a:r>
              <a:rPr lang="es-ES" sz="2399" i="1" dirty="0" err="1">
                <a:solidFill>
                  <a:prstClr val="black"/>
                </a:solidFill>
              </a:rPr>
              <a:t>aware</a:t>
            </a:r>
            <a:r>
              <a:rPr lang="es-ES" sz="2399" i="1" dirty="0">
                <a:solidFill>
                  <a:prstClr val="black"/>
                </a:solidFill>
              </a:rPr>
              <a:t> of </a:t>
            </a:r>
            <a:r>
              <a:rPr lang="es-ES" sz="2399" i="1" dirty="0" err="1">
                <a:solidFill>
                  <a:prstClr val="black"/>
                </a:solidFill>
              </a:rPr>
              <a:t>the</a:t>
            </a:r>
            <a:r>
              <a:rPr lang="es-ES" sz="2399" i="1" dirty="0">
                <a:solidFill>
                  <a:prstClr val="black"/>
                </a:solidFill>
              </a:rPr>
              <a:t> </a:t>
            </a:r>
            <a:r>
              <a:rPr lang="es-ES" sz="2399" i="1" dirty="0" err="1">
                <a:solidFill>
                  <a:prstClr val="black"/>
                </a:solidFill>
              </a:rPr>
              <a:t>possibilities</a:t>
            </a:r>
            <a:r>
              <a:rPr lang="es-ES" sz="2399" i="1" dirty="0">
                <a:solidFill>
                  <a:prstClr val="black"/>
                </a:solidFill>
              </a:rPr>
              <a:t> </a:t>
            </a:r>
            <a:r>
              <a:rPr lang="es-ES" sz="2399" i="1" dirty="0" err="1">
                <a:solidFill>
                  <a:prstClr val="black"/>
                </a:solidFill>
              </a:rPr>
              <a:t>that</a:t>
            </a:r>
            <a:r>
              <a:rPr lang="es-ES" sz="2399" i="1" dirty="0">
                <a:solidFill>
                  <a:prstClr val="black"/>
                </a:solidFill>
              </a:rPr>
              <a:t> can be </a:t>
            </a:r>
            <a:r>
              <a:rPr lang="es-ES" sz="2399" i="1" dirty="0" err="1">
                <a:solidFill>
                  <a:prstClr val="black"/>
                </a:solidFill>
              </a:rPr>
              <a:t>accessed</a:t>
            </a:r>
            <a:r>
              <a:rPr lang="es-ES" sz="2399" i="1" dirty="0">
                <a:solidFill>
                  <a:prstClr val="black"/>
                </a:solidFill>
              </a:rPr>
              <a:t> </a:t>
            </a:r>
            <a:r>
              <a:rPr lang="es-ES" sz="2399" i="1" dirty="0" err="1">
                <a:solidFill>
                  <a:prstClr val="black"/>
                </a:solidFill>
              </a:rPr>
              <a:t>here</a:t>
            </a:r>
            <a:r>
              <a:rPr lang="es-ES" sz="2399" i="1" dirty="0">
                <a:solidFill>
                  <a:prstClr val="black"/>
                </a:solidFill>
              </a:rPr>
              <a:t>.</a:t>
            </a:r>
          </a:p>
          <a:p>
            <a:pPr defTabSz="914126">
              <a:defRPr/>
            </a:pPr>
            <a:r>
              <a:rPr lang="es-ES" sz="2399" i="1" dirty="0">
                <a:solidFill>
                  <a:prstClr val="black"/>
                </a:solidFill>
              </a:rPr>
              <a:t>He </a:t>
            </a:r>
            <a:r>
              <a:rPr lang="es-ES" sz="2399" i="1" dirty="0" err="1">
                <a:solidFill>
                  <a:prstClr val="black"/>
                </a:solidFill>
              </a:rPr>
              <a:t>teaches</a:t>
            </a:r>
            <a:r>
              <a:rPr lang="es-ES" sz="2399" i="1" dirty="0">
                <a:solidFill>
                  <a:prstClr val="black"/>
                </a:solidFill>
              </a:rPr>
              <a:t> </a:t>
            </a:r>
            <a:r>
              <a:rPr lang="es-ES" sz="2399" i="1" dirty="0" err="1">
                <a:solidFill>
                  <a:prstClr val="black"/>
                </a:solidFill>
              </a:rPr>
              <a:t>us</a:t>
            </a:r>
            <a:r>
              <a:rPr lang="es-ES" sz="2399" i="1" dirty="0">
                <a:solidFill>
                  <a:prstClr val="black"/>
                </a:solidFill>
              </a:rPr>
              <a:t> as </a:t>
            </a:r>
            <a:r>
              <a:rPr lang="es-ES" sz="2399" i="1" dirty="0" err="1">
                <a:solidFill>
                  <a:prstClr val="black"/>
                </a:solidFill>
              </a:rPr>
              <a:t>something</a:t>
            </a:r>
            <a:r>
              <a:rPr lang="es-ES" sz="2399" i="1" dirty="0">
                <a:solidFill>
                  <a:prstClr val="black"/>
                </a:solidFill>
              </a:rPr>
              <a:t> positive a </a:t>
            </a:r>
            <a:r>
              <a:rPr lang="es-ES" sz="2399" i="1" dirty="0" err="1">
                <a:solidFill>
                  <a:prstClr val="black"/>
                </a:solidFill>
              </a:rPr>
              <a:t>sheet</a:t>
            </a:r>
            <a:r>
              <a:rPr lang="es-ES" sz="2399" i="1" dirty="0">
                <a:solidFill>
                  <a:prstClr val="black"/>
                </a:solidFill>
              </a:rPr>
              <a:t> of </a:t>
            </a:r>
            <a:r>
              <a:rPr lang="es-ES" sz="2399" i="1" dirty="0" err="1">
                <a:solidFill>
                  <a:prstClr val="black"/>
                </a:solidFill>
              </a:rPr>
              <a:t>paper</a:t>
            </a:r>
            <a:r>
              <a:rPr lang="es-ES" sz="2399" i="1" dirty="0">
                <a:solidFill>
                  <a:prstClr val="black"/>
                </a:solidFill>
              </a:rPr>
              <a:t> </a:t>
            </a:r>
            <a:r>
              <a:rPr lang="es-ES" sz="2399" i="1" dirty="0" err="1">
                <a:solidFill>
                  <a:prstClr val="black"/>
                </a:solidFill>
              </a:rPr>
              <a:t>that</a:t>
            </a:r>
            <a:r>
              <a:rPr lang="es-ES" sz="2399" i="1" dirty="0">
                <a:solidFill>
                  <a:prstClr val="black"/>
                </a:solidFill>
              </a:rPr>
              <a:t> he </a:t>
            </a:r>
            <a:r>
              <a:rPr lang="es-ES" sz="2399" i="1" dirty="0" err="1">
                <a:solidFill>
                  <a:prstClr val="black"/>
                </a:solidFill>
              </a:rPr>
              <a:t>carries</a:t>
            </a:r>
            <a:r>
              <a:rPr lang="es-ES" sz="2399" i="1" dirty="0">
                <a:solidFill>
                  <a:prstClr val="black"/>
                </a:solidFill>
              </a:rPr>
              <a:t> in </a:t>
            </a:r>
            <a:r>
              <a:rPr lang="es-ES" sz="2399" i="1" dirty="0" err="1">
                <a:solidFill>
                  <a:prstClr val="black"/>
                </a:solidFill>
              </a:rPr>
              <a:t>his</a:t>
            </a:r>
            <a:r>
              <a:rPr lang="es-ES" sz="2399" i="1" dirty="0">
                <a:solidFill>
                  <a:prstClr val="black"/>
                </a:solidFill>
              </a:rPr>
              <a:t> </a:t>
            </a:r>
            <a:r>
              <a:rPr lang="es-ES" sz="2399" i="1" dirty="0" err="1">
                <a:solidFill>
                  <a:prstClr val="black"/>
                </a:solidFill>
              </a:rPr>
              <a:t>wallet</a:t>
            </a:r>
            <a:r>
              <a:rPr lang="es-ES" sz="2399" i="1" dirty="0">
                <a:solidFill>
                  <a:prstClr val="black"/>
                </a:solidFill>
              </a:rPr>
              <a:t> </a:t>
            </a:r>
            <a:r>
              <a:rPr lang="es-ES" sz="2399" i="1" dirty="0" err="1">
                <a:solidFill>
                  <a:prstClr val="black"/>
                </a:solidFill>
              </a:rPr>
              <a:t>with</a:t>
            </a:r>
            <a:r>
              <a:rPr lang="es-ES" sz="2399" i="1" dirty="0">
                <a:solidFill>
                  <a:prstClr val="black"/>
                </a:solidFill>
              </a:rPr>
              <a:t> usual </a:t>
            </a:r>
            <a:r>
              <a:rPr lang="es-ES" sz="2399" i="1" dirty="0" err="1">
                <a:solidFill>
                  <a:prstClr val="black"/>
                </a:solidFill>
              </a:rPr>
              <a:t>words</a:t>
            </a:r>
            <a:r>
              <a:rPr lang="es-ES" sz="2399" i="1" dirty="0">
                <a:solidFill>
                  <a:prstClr val="black"/>
                </a:solidFill>
              </a:rPr>
              <a:t> in </a:t>
            </a:r>
            <a:r>
              <a:rPr lang="es-ES" sz="2399" i="1" dirty="0" err="1">
                <a:solidFill>
                  <a:prstClr val="black"/>
                </a:solidFill>
              </a:rPr>
              <a:t>Spanish</a:t>
            </a:r>
            <a:r>
              <a:rPr lang="es-ES" sz="2399" i="1" dirty="0">
                <a:solidFill>
                  <a:prstClr val="black"/>
                </a:solidFill>
              </a:rPr>
              <a:t> and </a:t>
            </a:r>
            <a:r>
              <a:rPr lang="es-ES" sz="2399" i="1" dirty="0" err="1">
                <a:solidFill>
                  <a:prstClr val="black"/>
                </a:solidFill>
              </a:rPr>
              <a:t>Arabic</a:t>
            </a:r>
            <a:r>
              <a:rPr lang="es-ES" sz="2399" i="1" dirty="0">
                <a:solidFill>
                  <a:prstClr val="black"/>
                </a:solidFill>
              </a:rPr>
              <a:t>, </a:t>
            </a:r>
            <a:r>
              <a:rPr lang="es-ES" sz="2399" i="1" dirty="0" err="1">
                <a:solidFill>
                  <a:prstClr val="black"/>
                </a:solidFill>
              </a:rPr>
              <a:t>numbers</a:t>
            </a:r>
            <a:r>
              <a:rPr lang="es-ES" sz="2399" i="1" dirty="0">
                <a:solidFill>
                  <a:prstClr val="black"/>
                </a:solidFill>
              </a:rPr>
              <a:t>, </a:t>
            </a:r>
            <a:r>
              <a:rPr lang="es-ES" sz="2399" i="1" dirty="0" err="1">
                <a:solidFill>
                  <a:prstClr val="black"/>
                </a:solidFill>
              </a:rPr>
              <a:t>interrogative</a:t>
            </a:r>
            <a:r>
              <a:rPr lang="es-ES" sz="2399" i="1" dirty="0">
                <a:solidFill>
                  <a:prstClr val="black"/>
                </a:solidFill>
              </a:rPr>
              <a:t> </a:t>
            </a:r>
            <a:r>
              <a:rPr lang="es-ES" sz="2399" i="1" dirty="0" err="1">
                <a:solidFill>
                  <a:prstClr val="black"/>
                </a:solidFill>
              </a:rPr>
              <a:t>particles</a:t>
            </a:r>
            <a:r>
              <a:rPr lang="es-ES" sz="2399" i="1" dirty="0">
                <a:solidFill>
                  <a:prstClr val="black"/>
                </a:solidFill>
              </a:rPr>
              <a:t>, etc., and </a:t>
            </a:r>
            <a:r>
              <a:rPr lang="es-ES" sz="2399" i="1" dirty="0" err="1">
                <a:solidFill>
                  <a:prstClr val="black"/>
                </a:solidFill>
              </a:rPr>
              <a:t>next</a:t>
            </a:r>
            <a:r>
              <a:rPr lang="es-ES" sz="2399" i="1" dirty="0">
                <a:solidFill>
                  <a:prstClr val="black"/>
                </a:solidFill>
              </a:rPr>
              <a:t> to </a:t>
            </a:r>
            <a:r>
              <a:rPr lang="es-ES" sz="2399" i="1" dirty="0" err="1">
                <a:solidFill>
                  <a:prstClr val="black"/>
                </a:solidFill>
              </a:rPr>
              <a:t>his</a:t>
            </a:r>
            <a:r>
              <a:rPr lang="es-ES" sz="2399" i="1" dirty="0">
                <a:solidFill>
                  <a:prstClr val="black"/>
                </a:solidFill>
              </a:rPr>
              <a:t> </a:t>
            </a:r>
            <a:r>
              <a:rPr lang="es-ES" sz="2399" i="1" dirty="0" err="1">
                <a:solidFill>
                  <a:prstClr val="black"/>
                </a:solidFill>
              </a:rPr>
              <a:t>approximate</a:t>
            </a:r>
            <a:r>
              <a:rPr lang="es-ES" sz="2399" i="1" dirty="0">
                <a:solidFill>
                  <a:prstClr val="black"/>
                </a:solidFill>
              </a:rPr>
              <a:t> </a:t>
            </a:r>
            <a:r>
              <a:rPr lang="es-ES" sz="2399" i="1" dirty="0" err="1">
                <a:solidFill>
                  <a:prstClr val="black"/>
                </a:solidFill>
              </a:rPr>
              <a:t>pronunciation</a:t>
            </a:r>
            <a:r>
              <a:rPr lang="es-ES" sz="2399" i="1" dirty="0">
                <a:solidFill>
                  <a:prstClr val="black"/>
                </a:solidFill>
              </a:rPr>
              <a:t> in </a:t>
            </a:r>
            <a:r>
              <a:rPr lang="es-ES" sz="2399" i="1" dirty="0" err="1">
                <a:solidFill>
                  <a:prstClr val="black"/>
                </a:solidFill>
              </a:rPr>
              <a:t>our</a:t>
            </a:r>
            <a:r>
              <a:rPr lang="es-ES" sz="2399" i="1" dirty="0">
                <a:solidFill>
                  <a:prstClr val="black"/>
                </a:solidFill>
              </a:rPr>
              <a:t> </a:t>
            </a:r>
            <a:r>
              <a:rPr lang="es-ES" sz="2399" i="1" dirty="0" err="1">
                <a:solidFill>
                  <a:prstClr val="black"/>
                </a:solidFill>
              </a:rPr>
              <a:t>language</a:t>
            </a:r>
            <a:r>
              <a:rPr lang="es-ES" sz="2399" i="1" dirty="0">
                <a:solidFill>
                  <a:prstClr val="black"/>
                </a:solidFill>
              </a:rPr>
              <a:t> </a:t>
            </a:r>
            <a:r>
              <a:rPr lang="es-ES" sz="2399" i="1" dirty="0" err="1">
                <a:solidFill>
                  <a:prstClr val="black"/>
                </a:solidFill>
              </a:rPr>
              <a:t>but</a:t>
            </a:r>
            <a:r>
              <a:rPr lang="es-ES" sz="2399" i="1" dirty="0">
                <a:solidFill>
                  <a:prstClr val="black"/>
                </a:solidFill>
              </a:rPr>
              <a:t> </a:t>
            </a:r>
            <a:r>
              <a:rPr lang="es-ES" sz="2399" i="1" dirty="0" err="1">
                <a:solidFill>
                  <a:prstClr val="black"/>
                </a:solidFill>
              </a:rPr>
              <a:t>written</a:t>
            </a:r>
            <a:r>
              <a:rPr lang="es-ES" sz="2399" i="1" dirty="0">
                <a:solidFill>
                  <a:prstClr val="black"/>
                </a:solidFill>
              </a:rPr>
              <a:t> in </a:t>
            </a:r>
            <a:r>
              <a:rPr lang="es-ES" sz="2399" i="1" dirty="0" err="1">
                <a:solidFill>
                  <a:prstClr val="black"/>
                </a:solidFill>
              </a:rPr>
              <a:t>Arabic</a:t>
            </a:r>
            <a:r>
              <a:rPr lang="es-ES" sz="2399" i="1" dirty="0">
                <a:solidFill>
                  <a:prstClr val="black"/>
                </a:solidFill>
              </a:rPr>
              <a:t> </a:t>
            </a:r>
            <a:r>
              <a:rPr lang="es-ES" sz="2399" i="1" dirty="0" err="1">
                <a:solidFill>
                  <a:prstClr val="black"/>
                </a:solidFill>
              </a:rPr>
              <a:t>characters</a:t>
            </a:r>
            <a:r>
              <a:rPr lang="es-ES" sz="2399" i="1" dirty="0">
                <a:solidFill>
                  <a:prstClr val="black"/>
                </a:solidFill>
              </a:rPr>
              <a:t>.</a:t>
            </a:r>
          </a:p>
          <a:p>
            <a:pPr defTabSz="914126">
              <a:defRPr/>
            </a:pPr>
            <a:r>
              <a:rPr lang="es-ES" sz="2399" i="1" dirty="0">
                <a:solidFill>
                  <a:prstClr val="black"/>
                </a:solidFill>
              </a:rPr>
              <a:t>He </a:t>
            </a:r>
            <a:r>
              <a:rPr lang="es-ES" sz="2399" i="1" dirty="0" err="1">
                <a:solidFill>
                  <a:prstClr val="black"/>
                </a:solidFill>
              </a:rPr>
              <a:t>always</a:t>
            </a:r>
            <a:r>
              <a:rPr lang="es-ES" sz="2399" i="1" dirty="0">
                <a:solidFill>
                  <a:prstClr val="black"/>
                </a:solidFill>
              </a:rPr>
              <a:t> </a:t>
            </a:r>
            <a:r>
              <a:rPr lang="es-ES" sz="2399" i="1" dirty="0" err="1">
                <a:solidFill>
                  <a:prstClr val="black"/>
                </a:solidFill>
              </a:rPr>
              <a:t>appears</a:t>
            </a:r>
            <a:r>
              <a:rPr lang="es-ES" sz="2399" i="1" dirty="0">
                <a:solidFill>
                  <a:prstClr val="black"/>
                </a:solidFill>
              </a:rPr>
              <a:t> as a </a:t>
            </a:r>
            <a:r>
              <a:rPr lang="es-ES" sz="2399" i="1" dirty="0" err="1">
                <a:solidFill>
                  <a:prstClr val="black"/>
                </a:solidFill>
              </a:rPr>
              <a:t>collaborator</a:t>
            </a:r>
            <a:r>
              <a:rPr lang="es-ES" sz="2399" i="1" dirty="0">
                <a:solidFill>
                  <a:prstClr val="black"/>
                </a:solidFill>
              </a:rPr>
              <a:t> in </a:t>
            </a:r>
            <a:r>
              <a:rPr lang="es-ES" sz="2399" i="1" dirty="0" err="1">
                <a:solidFill>
                  <a:prstClr val="black"/>
                </a:solidFill>
              </a:rPr>
              <a:t>the</a:t>
            </a:r>
            <a:r>
              <a:rPr lang="es-ES" sz="2399" i="1" dirty="0">
                <a:solidFill>
                  <a:prstClr val="black"/>
                </a:solidFill>
              </a:rPr>
              <a:t> </a:t>
            </a:r>
            <a:r>
              <a:rPr lang="es-ES" sz="2399" i="1" dirty="0" err="1">
                <a:solidFill>
                  <a:prstClr val="black"/>
                </a:solidFill>
              </a:rPr>
              <a:t>environment</a:t>
            </a:r>
            <a:r>
              <a:rPr lang="es-ES" sz="2399" i="1" dirty="0">
                <a:solidFill>
                  <a:prstClr val="black"/>
                </a:solidFill>
              </a:rPr>
              <a:t> </a:t>
            </a:r>
            <a:r>
              <a:rPr lang="es-ES" sz="2399" i="1" dirty="0" err="1">
                <a:solidFill>
                  <a:prstClr val="black"/>
                </a:solidFill>
              </a:rPr>
              <a:t>that</a:t>
            </a:r>
            <a:r>
              <a:rPr lang="es-ES" sz="2399" i="1" dirty="0">
                <a:solidFill>
                  <a:prstClr val="black"/>
                </a:solidFill>
              </a:rPr>
              <a:t> </a:t>
            </a:r>
            <a:r>
              <a:rPr lang="es-ES" sz="2399" i="1" dirty="0" err="1">
                <a:solidFill>
                  <a:prstClr val="black"/>
                </a:solidFill>
              </a:rPr>
              <a:t>surrounds</a:t>
            </a:r>
            <a:r>
              <a:rPr lang="es-ES" sz="2399" i="1" dirty="0">
                <a:solidFill>
                  <a:prstClr val="black"/>
                </a:solidFill>
              </a:rPr>
              <a:t> </a:t>
            </a:r>
            <a:r>
              <a:rPr lang="es-ES" sz="2399" i="1" dirty="0" err="1">
                <a:solidFill>
                  <a:prstClr val="black"/>
                </a:solidFill>
              </a:rPr>
              <a:t>him</a:t>
            </a:r>
            <a:r>
              <a:rPr lang="es-ES" sz="2399" i="1" dirty="0">
                <a:solidFill>
                  <a:prstClr val="black"/>
                </a:solidFill>
              </a:rPr>
              <a:t>.</a:t>
            </a:r>
          </a:p>
        </p:txBody>
      </p:sp>
      <p:sp>
        <p:nvSpPr>
          <p:cNvPr id="3" name="1 Título">
            <a:extLst>
              <a:ext uri="{FF2B5EF4-FFF2-40B4-BE49-F238E27FC236}">
                <a16:creationId xmlns:a16="http://schemas.microsoft.com/office/drawing/2014/main" id="{39A24A5F-02A7-4A43-81A6-3B605565FE6A}"/>
              </a:ext>
            </a:extLst>
          </p:cNvPr>
          <p:cNvSpPr txBox="1">
            <a:spLocks/>
          </p:cNvSpPr>
          <p:nvPr/>
        </p:nvSpPr>
        <p:spPr>
          <a:xfrm>
            <a:off x="837981" y="365923"/>
            <a:ext cx="10512862" cy="1325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r>
              <a:rPr lang="es-ES" sz="4399" b="1" dirty="0" err="1">
                <a:solidFill>
                  <a:srgbClr val="5B9BD5">
                    <a:lumMod val="75000"/>
                  </a:srgbClr>
                </a:solidFill>
              </a:rPr>
              <a:t>Some</a:t>
            </a:r>
            <a:r>
              <a:rPr lang="es-ES" sz="4399" b="1" dirty="0">
                <a:solidFill>
                  <a:srgbClr val="5B9BD5">
                    <a:lumMod val="75000"/>
                  </a:srgbClr>
                </a:solidFill>
              </a:rPr>
              <a:t> </a:t>
            </a:r>
            <a:r>
              <a:rPr lang="es-ES" sz="4399" b="1" dirty="0" err="1">
                <a:solidFill>
                  <a:srgbClr val="5B9BD5">
                    <a:lumMod val="75000"/>
                  </a:srgbClr>
                </a:solidFill>
              </a:rPr>
              <a:t>have</a:t>
            </a:r>
            <a:r>
              <a:rPr lang="es-ES" sz="4399" b="1" dirty="0">
                <a:solidFill>
                  <a:srgbClr val="5B9BD5">
                    <a:lumMod val="75000"/>
                  </a:srgbClr>
                </a:solidFill>
              </a:rPr>
              <a:t> </a:t>
            </a:r>
            <a:r>
              <a:rPr lang="es-ES" sz="4399" b="1" dirty="0" err="1">
                <a:solidFill>
                  <a:srgbClr val="5B9BD5">
                    <a:lumMod val="75000"/>
                  </a:srgbClr>
                </a:solidFill>
              </a:rPr>
              <a:t>family</a:t>
            </a:r>
            <a:r>
              <a:rPr lang="es-ES" sz="4399" b="1" dirty="0">
                <a:solidFill>
                  <a:srgbClr val="5B9BD5">
                    <a:lumMod val="75000"/>
                  </a:srgbClr>
                </a:solidFill>
              </a:rPr>
              <a:t> </a:t>
            </a:r>
            <a:r>
              <a:rPr lang="es-ES" sz="4399" b="1" dirty="0" err="1">
                <a:solidFill>
                  <a:srgbClr val="5B9BD5">
                    <a:lumMod val="75000"/>
                  </a:srgbClr>
                </a:solidFill>
              </a:rPr>
              <a:t>references</a:t>
            </a:r>
            <a:endParaRPr lang="es-ES" sz="4399" b="1" dirty="0">
              <a:solidFill>
                <a:srgbClr val="5B9BD5">
                  <a:lumMod val="75000"/>
                </a:srgbClr>
              </a:solidFill>
              <a:latin typeface="Calibri Light" panose="020F0302020204030204"/>
            </a:endParaRPr>
          </a:p>
        </p:txBody>
      </p:sp>
    </p:spTree>
    <p:extLst>
      <p:ext uri="{BB962C8B-B14F-4D97-AF65-F5344CB8AC3E}">
        <p14:creationId xmlns:p14="http://schemas.microsoft.com/office/powerpoint/2010/main" val="1183799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Rectángulo redondeado">
            <a:extLst>
              <a:ext uri="{FF2B5EF4-FFF2-40B4-BE49-F238E27FC236}">
                <a16:creationId xmlns:a16="http://schemas.microsoft.com/office/drawing/2014/main" id="{8B0FF929-A52D-41A6-B494-724194720CDD}"/>
              </a:ext>
            </a:extLst>
          </p:cNvPr>
          <p:cNvSpPr/>
          <p:nvPr/>
        </p:nvSpPr>
        <p:spPr>
          <a:xfrm>
            <a:off x="628953" y="1327556"/>
            <a:ext cx="10671644" cy="486824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126">
              <a:defRPr/>
            </a:pPr>
            <a:r>
              <a:rPr lang="es-ES" sz="2399" b="1" dirty="0">
                <a:solidFill>
                  <a:prstClr val="black"/>
                </a:solidFill>
              </a:rPr>
              <a:t>Said, </a:t>
            </a:r>
            <a:r>
              <a:rPr lang="es-ES" sz="2399" dirty="0">
                <a:solidFill>
                  <a:prstClr val="black"/>
                </a:solidFill>
              </a:rPr>
              <a:t>a </a:t>
            </a:r>
            <a:r>
              <a:rPr lang="es-ES" sz="2399" dirty="0" err="1">
                <a:solidFill>
                  <a:prstClr val="black"/>
                </a:solidFill>
              </a:rPr>
              <a:t>native</a:t>
            </a:r>
            <a:r>
              <a:rPr lang="es-ES" sz="2399" dirty="0">
                <a:solidFill>
                  <a:prstClr val="black"/>
                </a:solidFill>
              </a:rPr>
              <a:t> of </a:t>
            </a:r>
            <a:r>
              <a:rPr lang="es-ES" sz="2399" dirty="0" err="1">
                <a:solidFill>
                  <a:prstClr val="black"/>
                </a:solidFill>
              </a:rPr>
              <a:t>the</a:t>
            </a:r>
            <a:r>
              <a:rPr lang="es-ES" sz="2399" dirty="0">
                <a:solidFill>
                  <a:prstClr val="black"/>
                </a:solidFill>
              </a:rPr>
              <a:t> </a:t>
            </a:r>
            <a:r>
              <a:rPr lang="es-ES" sz="2399" dirty="0" err="1">
                <a:solidFill>
                  <a:prstClr val="black"/>
                </a:solidFill>
              </a:rPr>
              <a:t>town</a:t>
            </a:r>
            <a:r>
              <a:rPr lang="es-ES" sz="2399" dirty="0">
                <a:solidFill>
                  <a:prstClr val="black"/>
                </a:solidFill>
              </a:rPr>
              <a:t> of </a:t>
            </a:r>
            <a:r>
              <a:rPr lang="es-ES" sz="2399" dirty="0" err="1">
                <a:solidFill>
                  <a:prstClr val="black"/>
                </a:solidFill>
              </a:rPr>
              <a:t>Tangier</a:t>
            </a:r>
            <a:r>
              <a:rPr lang="es-ES" sz="2399" dirty="0">
                <a:solidFill>
                  <a:prstClr val="black"/>
                </a:solidFill>
              </a:rPr>
              <a:t>, </a:t>
            </a:r>
            <a:r>
              <a:rPr lang="es-ES" sz="2399" dirty="0" err="1">
                <a:solidFill>
                  <a:prstClr val="black"/>
                </a:solidFill>
              </a:rPr>
              <a:t>from</a:t>
            </a:r>
            <a:r>
              <a:rPr lang="es-ES" sz="2399" dirty="0">
                <a:solidFill>
                  <a:prstClr val="black"/>
                </a:solidFill>
              </a:rPr>
              <a:t> </a:t>
            </a:r>
            <a:r>
              <a:rPr lang="es-ES" sz="2399" dirty="0" err="1">
                <a:solidFill>
                  <a:prstClr val="black"/>
                </a:solidFill>
              </a:rPr>
              <a:t>where</a:t>
            </a:r>
            <a:r>
              <a:rPr lang="es-ES" sz="2399" dirty="0">
                <a:solidFill>
                  <a:prstClr val="black"/>
                </a:solidFill>
              </a:rPr>
              <a:t> he </a:t>
            </a:r>
            <a:r>
              <a:rPr lang="es-ES" sz="2399" dirty="0" err="1">
                <a:solidFill>
                  <a:prstClr val="black"/>
                </a:solidFill>
              </a:rPr>
              <a:t>says</a:t>
            </a:r>
            <a:r>
              <a:rPr lang="es-ES" sz="2399" dirty="0">
                <a:solidFill>
                  <a:prstClr val="black"/>
                </a:solidFill>
              </a:rPr>
              <a:t> he </a:t>
            </a:r>
            <a:r>
              <a:rPr lang="es-ES" sz="2399" dirty="0" err="1">
                <a:solidFill>
                  <a:prstClr val="black"/>
                </a:solidFill>
              </a:rPr>
              <a:t>arrived</a:t>
            </a:r>
            <a:r>
              <a:rPr lang="es-ES" sz="2399" dirty="0">
                <a:solidFill>
                  <a:prstClr val="black"/>
                </a:solidFill>
              </a:rPr>
              <a:t> </a:t>
            </a:r>
            <a:r>
              <a:rPr lang="es-ES" sz="2399" dirty="0" err="1">
                <a:solidFill>
                  <a:prstClr val="black"/>
                </a:solidFill>
              </a:rPr>
              <a:t>inside</a:t>
            </a:r>
            <a:r>
              <a:rPr lang="es-ES" sz="2399" dirty="0">
                <a:solidFill>
                  <a:prstClr val="black"/>
                </a:solidFill>
              </a:rPr>
              <a:t> </a:t>
            </a:r>
            <a:r>
              <a:rPr lang="es-ES" sz="2399" dirty="0" err="1">
                <a:solidFill>
                  <a:prstClr val="black"/>
                </a:solidFill>
              </a:rPr>
              <a:t>the</a:t>
            </a:r>
            <a:r>
              <a:rPr lang="es-ES" sz="2399" dirty="0">
                <a:solidFill>
                  <a:prstClr val="black"/>
                </a:solidFill>
              </a:rPr>
              <a:t> box of </a:t>
            </a:r>
            <a:r>
              <a:rPr lang="es-ES" sz="2399" dirty="0" err="1">
                <a:solidFill>
                  <a:prstClr val="black"/>
                </a:solidFill>
              </a:rPr>
              <a:t>the</a:t>
            </a:r>
            <a:r>
              <a:rPr lang="es-ES" sz="2399" dirty="0">
                <a:solidFill>
                  <a:prstClr val="black"/>
                </a:solidFill>
              </a:rPr>
              <a:t> </a:t>
            </a:r>
            <a:r>
              <a:rPr lang="es-ES" sz="2399" dirty="0" err="1">
                <a:solidFill>
                  <a:prstClr val="black"/>
                </a:solidFill>
              </a:rPr>
              <a:t>bottom</a:t>
            </a:r>
            <a:r>
              <a:rPr lang="es-ES" sz="2399" dirty="0">
                <a:solidFill>
                  <a:prstClr val="black"/>
                </a:solidFill>
              </a:rPr>
              <a:t> of a </a:t>
            </a:r>
            <a:r>
              <a:rPr lang="es-ES" sz="2399" dirty="0" err="1">
                <a:solidFill>
                  <a:prstClr val="black"/>
                </a:solidFill>
              </a:rPr>
              <a:t>truck</a:t>
            </a:r>
            <a:r>
              <a:rPr lang="es-ES" sz="2399" dirty="0">
                <a:solidFill>
                  <a:prstClr val="black"/>
                </a:solidFill>
              </a:rPr>
              <a:t>. He has </a:t>
            </a:r>
            <a:r>
              <a:rPr lang="es-ES" sz="2399" dirty="0" err="1">
                <a:solidFill>
                  <a:prstClr val="black"/>
                </a:solidFill>
              </a:rPr>
              <a:t>certain</a:t>
            </a:r>
            <a:r>
              <a:rPr lang="es-ES" sz="2399" dirty="0">
                <a:solidFill>
                  <a:prstClr val="black"/>
                </a:solidFill>
              </a:rPr>
              <a:t> </a:t>
            </a:r>
            <a:r>
              <a:rPr lang="es-ES" sz="2399" dirty="0" err="1">
                <a:solidFill>
                  <a:prstClr val="black"/>
                </a:solidFill>
              </a:rPr>
              <a:t>symptoms</a:t>
            </a:r>
            <a:r>
              <a:rPr lang="es-ES" sz="2399" dirty="0">
                <a:solidFill>
                  <a:prstClr val="black"/>
                </a:solidFill>
              </a:rPr>
              <a:t> of </a:t>
            </a:r>
            <a:r>
              <a:rPr lang="es-ES" sz="2399" dirty="0" err="1">
                <a:solidFill>
                  <a:prstClr val="black"/>
                </a:solidFill>
              </a:rPr>
              <a:t>malnutrition</a:t>
            </a:r>
            <a:r>
              <a:rPr lang="es-ES" sz="2399" dirty="0">
                <a:solidFill>
                  <a:prstClr val="black"/>
                </a:solidFill>
              </a:rPr>
              <a:t> and </a:t>
            </a:r>
            <a:r>
              <a:rPr lang="es-ES" sz="2399" dirty="0" err="1">
                <a:solidFill>
                  <a:prstClr val="black"/>
                </a:solidFill>
              </a:rPr>
              <a:t>states</a:t>
            </a:r>
            <a:r>
              <a:rPr lang="es-ES" sz="2399" dirty="0">
                <a:solidFill>
                  <a:prstClr val="black"/>
                </a:solidFill>
              </a:rPr>
              <a:t> </a:t>
            </a:r>
            <a:r>
              <a:rPr lang="es-ES" sz="2399" dirty="0" err="1">
                <a:solidFill>
                  <a:prstClr val="black"/>
                </a:solidFill>
              </a:rPr>
              <a:t>that</a:t>
            </a:r>
            <a:r>
              <a:rPr lang="es-ES" sz="2399" dirty="0">
                <a:solidFill>
                  <a:prstClr val="black"/>
                </a:solidFill>
              </a:rPr>
              <a:t> he </a:t>
            </a:r>
            <a:r>
              <a:rPr lang="es-ES" sz="2399" dirty="0" err="1">
                <a:solidFill>
                  <a:prstClr val="black"/>
                </a:solidFill>
              </a:rPr>
              <a:t>lived</a:t>
            </a:r>
            <a:r>
              <a:rPr lang="es-ES" sz="2399" dirty="0">
                <a:solidFill>
                  <a:prstClr val="black"/>
                </a:solidFill>
              </a:rPr>
              <a:t> </a:t>
            </a:r>
            <a:r>
              <a:rPr lang="es-ES" sz="2399" dirty="0" err="1">
                <a:solidFill>
                  <a:prstClr val="black"/>
                </a:solidFill>
              </a:rPr>
              <a:t>only</a:t>
            </a:r>
            <a:r>
              <a:rPr lang="es-ES" sz="2399" dirty="0">
                <a:solidFill>
                  <a:prstClr val="black"/>
                </a:solidFill>
              </a:rPr>
              <a:t> </a:t>
            </a:r>
            <a:r>
              <a:rPr lang="es-ES" sz="2399" dirty="0" err="1">
                <a:solidFill>
                  <a:prstClr val="black"/>
                </a:solidFill>
              </a:rPr>
              <a:t>with</a:t>
            </a:r>
            <a:r>
              <a:rPr lang="es-ES" sz="2399" dirty="0">
                <a:solidFill>
                  <a:prstClr val="black"/>
                </a:solidFill>
              </a:rPr>
              <a:t> </a:t>
            </a:r>
            <a:r>
              <a:rPr lang="es-ES" sz="2399" dirty="0" err="1">
                <a:solidFill>
                  <a:prstClr val="black"/>
                </a:solidFill>
              </a:rPr>
              <a:t>his</a:t>
            </a:r>
            <a:r>
              <a:rPr lang="es-ES" sz="2399" dirty="0">
                <a:solidFill>
                  <a:prstClr val="black"/>
                </a:solidFill>
              </a:rPr>
              <a:t> </a:t>
            </a:r>
            <a:r>
              <a:rPr lang="es-ES" sz="2399" dirty="0" err="1">
                <a:solidFill>
                  <a:prstClr val="black"/>
                </a:solidFill>
              </a:rPr>
              <a:t>mother</a:t>
            </a:r>
            <a:r>
              <a:rPr lang="es-ES" sz="2399" dirty="0">
                <a:solidFill>
                  <a:prstClr val="black"/>
                </a:solidFill>
              </a:rPr>
              <a:t> </a:t>
            </a:r>
            <a:r>
              <a:rPr lang="es-ES" sz="2399" dirty="0" err="1">
                <a:solidFill>
                  <a:prstClr val="black"/>
                </a:solidFill>
              </a:rPr>
              <a:t>since</a:t>
            </a:r>
            <a:r>
              <a:rPr lang="es-ES" sz="2399" dirty="0">
                <a:solidFill>
                  <a:prstClr val="black"/>
                </a:solidFill>
              </a:rPr>
              <a:t> </a:t>
            </a:r>
            <a:r>
              <a:rPr lang="es-ES" sz="2399" dirty="0" err="1">
                <a:solidFill>
                  <a:prstClr val="black"/>
                </a:solidFill>
              </a:rPr>
              <a:t>his</a:t>
            </a:r>
            <a:r>
              <a:rPr lang="es-ES" sz="2399" dirty="0">
                <a:solidFill>
                  <a:prstClr val="black"/>
                </a:solidFill>
              </a:rPr>
              <a:t> </a:t>
            </a:r>
            <a:r>
              <a:rPr lang="es-ES" sz="2399" dirty="0" err="1">
                <a:solidFill>
                  <a:prstClr val="black"/>
                </a:solidFill>
              </a:rPr>
              <a:t>father</a:t>
            </a:r>
            <a:r>
              <a:rPr lang="es-ES" sz="2399" dirty="0">
                <a:solidFill>
                  <a:prstClr val="black"/>
                </a:solidFill>
              </a:rPr>
              <a:t> </a:t>
            </a:r>
            <a:r>
              <a:rPr lang="es-ES" sz="2399" dirty="0" err="1">
                <a:solidFill>
                  <a:prstClr val="black"/>
                </a:solidFill>
              </a:rPr>
              <a:t>left</a:t>
            </a:r>
            <a:r>
              <a:rPr lang="es-ES" sz="2399" dirty="0">
                <a:solidFill>
                  <a:prstClr val="black"/>
                </a:solidFill>
              </a:rPr>
              <a:t> </a:t>
            </a:r>
            <a:r>
              <a:rPr lang="es-ES" sz="2399" dirty="0" err="1">
                <a:solidFill>
                  <a:prstClr val="black"/>
                </a:solidFill>
              </a:rPr>
              <a:t>when</a:t>
            </a:r>
            <a:r>
              <a:rPr lang="es-ES" sz="2399" dirty="0">
                <a:solidFill>
                  <a:prstClr val="black"/>
                </a:solidFill>
              </a:rPr>
              <a:t> he </a:t>
            </a:r>
            <a:r>
              <a:rPr lang="es-ES" sz="2399" dirty="0" err="1">
                <a:solidFill>
                  <a:prstClr val="black"/>
                </a:solidFill>
              </a:rPr>
              <a:t>was</a:t>
            </a:r>
            <a:r>
              <a:rPr lang="es-ES" sz="2399" dirty="0">
                <a:solidFill>
                  <a:prstClr val="black"/>
                </a:solidFill>
              </a:rPr>
              <a:t> </a:t>
            </a:r>
            <a:r>
              <a:rPr lang="es-ES" sz="2399" dirty="0" err="1">
                <a:solidFill>
                  <a:prstClr val="black"/>
                </a:solidFill>
              </a:rPr>
              <a:t>little</a:t>
            </a:r>
            <a:r>
              <a:rPr lang="es-ES" sz="2399" dirty="0">
                <a:solidFill>
                  <a:prstClr val="black"/>
                </a:solidFill>
              </a:rPr>
              <a:t>. He </a:t>
            </a:r>
            <a:r>
              <a:rPr lang="es-ES" sz="2399" dirty="0" err="1">
                <a:solidFill>
                  <a:prstClr val="black"/>
                </a:solidFill>
              </a:rPr>
              <a:t>spent</a:t>
            </a:r>
            <a:r>
              <a:rPr lang="es-ES" sz="2399" dirty="0">
                <a:solidFill>
                  <a:prstClr val="black"/>
                </a:solidFill>
              </a:rPr>
              <a:t> </a:t>
            </a:r>
            <a:r>
              <a:rPr lang="es-ES" sz="2399" dirty="0" err="1">
                <a:solidFill>
                  <a:prstClr val="black"/>
                </a:solidFill>
              </a:rPr>
              <a:t>most</a:t>
            </a:r>
            <a:r>
              <a:rPr lang="es-ES" sz="2399" dirty="0">
                <a:solidFill>
                  <a:prstClr val="black"/>
                </a:solidFill>
              </a:rPr>
              <a:t> of </a:t>
            </a:r>
            <a:r>
              <a:rPr lang="es-ES" sz="2399" dirty="0" err="1">
                <a:solidFill>
                  <a:prstClr val="black"/>
                </a:solidFill>
              </a:rPr>
              <a:t>the</a:t>
            </a:r>
            <a:r>
              <a:rPr lang="es-ES" sz="2399" dirty="0">
                <a:solidFill>
                  <a:prstClr val="black"/>
                </a:solidFill>
              </a:rPr>
              <a:t> </a:t>
            </a:r>
            <a:r>
              <a:rPr lang="es-ES" sz="2399" dirty="0" err="1">
                <a:solidFill>
                  <a:prstClr val="black"/>
                </a:solidFill>
              </a:rPr>
              <a:t>day</a:t>
            </a:r>
            <a:r>
              <a:rPr lang="es-ES" sz="2399" dirty="0">
                <a:solidFill>
                  <a:prstClr val="black"/>
                </a:solidFill>
              </a:rPr>
              <a:t> </a:t>
            </a:r>
            <a:r>
              <a:rPr lang="es-ES" sz="2399" dirty="0" err="1">
                <a:solidFill>
                  <a:prstClr val="black"/>
                </a:solidFill>
              </a:rPr>
              <a:t>alone</a:t>
            </a:r>
            <a:r>
              <a:rPr lang="es-ES" sz="2399" dirty="0">
                <a:solidFill>
                  <a:prstClr val="black"/>
                </a:solidFill>
              </a:rPr>
              <a:t>, </a:t>
            </a:r>
            <a:r>
              <a:rPr lang="es-ES" sz="2399" dirty="0" err="1">
                <a:solidFill>
                  <a:prstClr val="black"/>
                </a:solidFill>
              </a:rPr>
              <a:t>down</a:t>
            </a:r>
            <a:r>
              <a:rPr lang="es-ES" sz="2399" dirty="0">
                <a:solidFill>
                  <a:prstClr val="black"/>
                </a:solidFill>
              </a:rPr>
              <a:t> </a:t>
            </a:r>
            <a:r>
              <a:rPr lang="es-ES" sz="2399" dirty="0" err="1">
                <a:solidFill>
                  <a:prstClr val="black"/>
                </a:solidFill>
              </a:rPr>
              <a:t>the</a:t>
            </a:r>
            <a:r>
              <a:rPr lang="es-ES" sz="2399" dirty="0">
                <a:solidFill>
                  <a:prstClr val="black"/>
                </a:solidFill>
              </a:rPr>
              <a:t> </a:t>
            </a:r>
            <a:r>
              <a:rPr lang="es-ES" sz="2399" dirty="0" err="1">
                <a:solidFill>
                  <a:prstClr val="black"/>
                </a:solidFill>
              </a:rPr>
              <a:t>street</a:t>
            </a:r>
            <a:r>
              <a:rPr lang="es-ES" sz="2399" dirty="0">
                <a:solidFill>
                  <a:prstClr val="black"/>
                </a:solidFill>
              </a:rPr>
              <a:t>, and has </a:t>
            </a:r>
            <a:r>
              <a:rPr lang="es-ES" sz="2399" dirty="0" err="1">
                <a:solidFill>
                  <a:prstClr val="black"/>
                </a:solidFill>
              </a:rPr>
              <a:t>been</a:t>
            </a:r>
            <a:r>
              <a:rPr lang="es-ES" sz="2399" dirty="0">
                <a:solidFill>
                  <a:prstClr val="black"/>
                </a:solidFill>
              </a:rPr>
              <a:t> in </a:t>
            </a:r>
            <a:r>
              <a:rPr lang="es-ES" sz="2399" dirty="0" err="1">
                <a:solidFill>
                  <a:prstClr val="black"/>
                </a:solidFill>
              </a:rPr>
              <a:t>school</a:t>
            </a:r>
            <a:r>
              <a:rPr lang="es-ES" sz="2399" dirty="0">
                <a:solidFill>
                  <a:prstClr val="black"/>
                </a:solidFill>
              </a:rPr>
              <a:t> </a:t>
            </a:r>
            <a:r>
              <a:rPr lang="es-ES" sz="2399" dirty="0" err="1">
                <a:solidFill>
                  <a:prstClr val="black"/>
                </a:solidFill>
              </a:rPr>
              <a:t>only</a:t>
            </a:r>
            <a:r>
              <a:rPr lang="es-ES" sz="2399" dirty="0">
                <a:solidFill>
                  <a:prstClr val="black"/>
                </a:solidFill>
              </a:rPr>
              <a:t> </a:t>
            </a:r>
            <a:r>
              <a:rPr lang="es-ES" sz="2399" dirty="0" err="1">
                <a:solidFill>
                  <a:prstClr val="black"/>
                </a:solidFill>
              </a:rPr>
              <a:t>the</a:t>
            </a:r>
            <a:r>
              <a:rPr lang="es-ES" sz="2399" dirty="0">
                <a:solidFill>
                  <a:prstClr val="black"/>
                </a:solidFill>
              </a:rPr>
              <a:t> </a:t>
            </a:r>
            <a:r>
              <a:rPr lang="es-ES" sz="2399" dirty="0" err="1">
                <a:solidFill>
                  <a:prstClr val="black"/>
                </a:solidFill>
              </a:rPr>
              <a:t>first</a:t>
            </a:r>
            <a:r>
              <a:rPr lang="es-ES" sz="2399" dirty="0">
                <a:solidFill>
                  <a:prstClr val="black"/>
                </a:solidFill>
              </a:rPr>
              <a:t> </a:t>
            </a:r>
            <a:r>
              <a:rPr lang="es-ES" sz="2399" dirty="0" err="1">
                <a:solidFill>
                  <a:prstClr val="black"/>
                </a:solidFill>
              </a:rPr>
              <a:t>years</a:t>
            </a:r>
            <a:r>
              <a:rPr lang="es-ES" sz="2399" dirty="0">
                <a:solidFill>
                  <a:prstClr val="black"/>
                </a:solidFill>
              </a:rPr>
              <a:t> of </a:t>
            </a:r>
            <a:r>
              <a:rPr lang="es-ES" sz="2399" dirty="0" err="1">
                <a:solidFill>
                  <a:prstClr val="black"/>
                </a:solidFill>
              </a:rPr>
              <a:t>primary</a:t>
            </a:r>
            <a:r>
              <a:rPr lang="es-ES" sz="2399" dirty="0">
                <a:solidFill>
                  <a:prstClr val="black"/>
                </a:solidFill>
              </a:rPr>
              <a:t> </a:t>
            </a:r>
            <a:r>
              <a:rPr lang="es-ES" sz="2399" dirty="0" err="1">
                <a:solidFill>
                  <a:prstClr val="black"/>
                </a:solidFill>
              </a:rPr>
              <a:t>school</a:t>
            </a:r>
            <a:r>
              <a:rPr lang="es-ES" sz="2399" dirty="0">
                <a:solidFill>
                  <a:prstClr val="black"/>
                </a:solidFill>
              </a:rPr>
              <a:t>.</a:t>
            </a:r>
          </a:p>
          <a:p>
            <a:pPr defTabSz="914126">
              <a:defRPr/>
            </a:pPr>
            <a:r>
              <a:rPr lang="es-ES" sz="2399" dirty="0" err="1">
                <a:solidFill>
                  <a:prstClr val="black"/>
                </a:solidFill>
              </a:rPr>
              <a:t>After</a:t>
            </a:r>
            <a:r>
              <a:rPr lang="es-ES" sz="2399" dirty="0">
                <a:solidFill>
                  <a:prstClr val="black"/>
                </a:solidFill>
              </a:rPr>
              <a:t> he </a:t>
            </a:r>
            <a:r>
              <a:rPr lang="es-ES" sz="2399" dirty="0" err="1">
                <a:solidFill>
                  <a:prstClr val="black"/>
                </a:solidFill>
              </a:rPr>
              <a:t>left</a:t>
            </a:r>
            <a:r>
              <a:rPr lang="es-ES" sz="2399" dirty="0">
                <a:solidFill>
                  <a:prstClr val="black"/>
                </a:solidFill>
              </a:rPr>
              <a:t> and has </a:t>
            </a:r>
            <a:r>
              <a:rPr lang="es-ES" sz="2399" dirty="0" err="1">
                <a:solidFill>
                  <a:prstClr val="black"/>
                </a:solidFill>
              </a:rPr>
              <a:t>been</a:t>
            </a:r>
            <a:r>
              <a:rPr lang="es-ES" sz="2399" dirty="0">
                <a:solidFill>
                  <a:prstClr val="black"/>
                </a:solidFill>
              </a:rPr>
              <a:t> in </a:t>
            </a:r>
            <a:r>
              <a:rPr lang="es-ES" sz="2399" dirty="0" err="1">
                <a:solidFill>
                  <a:prstClr val="black"/>
                </a:solidFill>
              </a:rPr>
              <a:t>the</a:t>
            </a:r>
            <a:r>
              <a:rPr lang="es-ES" sz="2399" dirty="0">
                <a:solidFill>
                  <a:prstClr val="black"/>
                </a:solidFill>
              </a:rPr>
              <a:t> </a:t>
            </a:r>
            <a:r>
              <a:rPr lang="es-ES" sz="2399" dirty="0" err="1">
                <a:solidFill>
                  <a:prstClr val="black"/>
                </a:solidFill>
              </a:rPr>
              <a:t>street</a:t>
            </a:r>
            <a:r>
              <a:rPr lang="es-ES" sz="2399" dirty="0">
                <a:solidFill>
                  <a:prstClr val="black"/>
                </a:solidFill>
              </a:rPr>
              <a:t> </a:t>
            </a:r>
            <a:r>
              <a:rPr lang="es-ES" sz="2399" dirty="0" err="1">
                <a:solidFill>
                  <a:prstClr val="black"/>
                </a:solidFill>
              </a:rPr>
              <a:t>doing</a:t>
            </a:r>
            <a:r>
              <a:rPr lang="es-ES" sz="2399" dirty="0">
                <a:solidFill>
                  <a:prstClr val="black"/>
                </a:solidFill>
              </a:rPr>
              <a:t> </a:t>
            </a:r>
            <a:r>
              <a:rPr lang="es-ES" sz="2399" dirty="0" err="1">
                <a:solidFill>
                  <a:prstClr val="black"/>
                </a:solidFill>
              </a:rPr>
              <a:t>various</a:t>
            </a:r>
            <a:r>
              <a:rPr lang="es-ES" sz="2399" dirty="0">
                <a:solidFill>
                  <a:prstClr val="black"/>
                </a:solidFill>
              </a:rPr>
              <a:t> </a:t>
            </a:r>
            <a:r>
              <a:rPr lang="es-ES" sz="2399" dirty="0" err="1">
                <a:solidFill>
                  <a:prstClr val="black"/>
                </a:solidFill>
              </a:rPr>
              <a:t>mechanical</a:t>
            </a:r>
            <a:r>
              <a:rPr lang="es-ES" sz="2399" dirty="0">
                <a:solidFill>
                  <a:prstClr val="black"/>
                </a:solidFill>
              </a:rPr>
              <a:t> </a:t>
            </a:r>
            <a:r>
              <a:rPr lang="es-ES" sz="2399" dirty="0" err="1">
                <a:solidFill>
                  <a:prstClr val="black"/>
                </a:solidFill>
              </a:rPr>
              <a:t>or</a:t>
            </a:r>
            <a:r>
              <a:rPr lang="es-ES" sz="2399" dirty="0">
                <a:solidFill>
                  <a:prstClr val="black"/>
                </a:solidFill>
              </a:rPr>
              <a:t> </a:t>
            </a:r>
            <a:r>
              <a:rPr lang="es-ES" sz="2399" dirty="0" err="1">
                <a:solidFill>
                  <a:prstClr val="black"/>
                </a:solidFill>
              </a:rPr>
              <a:t>carpentry</a:t>
            </a:r>
            <a:r>
              <a:rPr lang="es-ES" sz="2399" dirty="0">
                <a:solidFill>
                  <a:prstClr val="black"/>
                </a:solidFill>
              </a:rPr>
              <a:t> </a:t>
            </a:r>
            <a:r>
              <a:rPr lang="es-ES" sz="2399" dirty="0" err="1">
                <a:solidFill>
                  <a:prstClr val="black"/>
                </a:solidFill>
              </a:rPr>
              <a:t>works</a:t>
            </a:r>
            <a:r>
              <a:rPr lang="es-ES" sz="2399" dirty="0">
                <a:solidFill>
                  <a:prstClr val="black"/>
                </a:solidFill>
              </a:rPr>
              <a:t> </a:t>
            </a:r>
            <a:r>
              <a:rPr lang="es-ES" sz="2399" dirty="0" err="1">
                <a:solidFill>
                  <a:prstClr val="black"/>
                </a:solidFill>
              </a:rPr>
              <a:t>until</a:t>
            </a:r>
            <a:r>
              <a:rPr lang="es-ES" sz="2399" dirty="0">
                <a:solidFill>
                  <a:prstClr val="black"/>
                </a:solidFill>
              </a:rPr>
              <a:t> he </a:t>
            </a:r>
            <a:r>
              <a:rPr lang="es-ES" sz="2399" dirty="0" err="1">
                <a:solidFill>
                  <a:prstClr val="black"/>
                </a:solidFill>
              </a:rPr>
              <a:t>started</a:t>
            </a:r>
            <a:r>
              <a:rPr lang="es-ES" sz="2399" dirty="0">
                <a:solidFill>
                  <a:prstClr val="black"/>
                </a:solidFill>
              </a:rPr>
              <a:t> to </a:t>
            </a:r>
            <a:r>
              <a:rPr lang="es-ES" sz="2399" dirty="0" err="1">
                <a:solidFill>
                  <a:prstClr val="black"/>
                </a:solidFill>
              </a:rPr>
              <a:t>go</a:t>
            </a:r>
            <a:r>
              <a:rPr lang="es-ES" sz="2399" dirty="0">
                <a:solidFill>
                  <a:prstClr val="black"/>
                </a:solidFill>
              </a:rPr>
              <a:t> </a:t>
            </a:r>
            <a:r>
              <a:rPr lang="es-ES" sz="2399" dirty="0" err="1">
                <a:solidFill>
                  <a:prstClr val="black"/>
                </a:solidFill>
              </a:rPr>
              <a:t>on</a:t>
            </a:r>
            <a:r>
              <a:rPr lang="es-ES" sz="2399" dirty="0">
                <a:solidFill>
                  <a:prstClr val="black"/>
                </a:solidFill>
              </a:rPr>
              <a:t> </a:t>
            </a:r>
            <a:r>
              <a:rPr lang="es-ES" sz="2399" dirty="0" err="1">
                <a:solidFill>
                  <a:prstClr val="black"/>
                </a:solidFill>
              </a:rPr>
              <a:t>his</a:t>
            </a:r>
            <a:r>
              <a:rPr lang="es-ES" sz="2399" dirty="0">
                <a:solidFill>
                  <a:prstClr val="black"/>
                </a:solidFill>
              </a:rPr>
              <a:t> </a:t>
            </a:r>
            <a:r>
              <a:rPr lang="es-ES" sz="2399" dirty="0" err="1">
                <a:solidFill>
                  <a:prstClr val="black"/>
                </a:solidFill>
              </a:rPr>
              <a:t>own</a:t>
            </a:r>
            <a:r>
              <a:rPr lang="es-ES" sz="2399" dirty="0">
                <a:solidFill>
                  <a:prstClr val="black"/>
                </a:solidFill>
              </a:rPr>
              <a:t> betunero </a:t>
            </a:r>
            <a:r>
              <a:rPr lang="es-ES" sz="2399" dirty="0" err="1">
                <a:solidFill>
                  <a:prstClr val="black"/>
                </a:solidFill>
              </a:rPr>
              <a:t>account</a:t>
            </a:r>
            <a:r>
              <a:rPr lang="es-ES" sz="2399" dirty="0">
                <a:solidFill>
                  <a:prstClr val="black"/>
                </a:solidFill>
              </a:rPr>
              <a:t>. </a:t>
            </a:r>
            <a:r>
              <a:rPr lang="es-ES" sz="2399" dirty="0" err="1">
                <a:solidFill>
                  <a:prstClr val="black"/>
                </a:solidFill>
              </a:rPr>
              <a:t>His</a:t>
            </a:r>
            <a:r>
              <a:rPr lang="es-ES" sz="2399" dirty="0">
                <a:solidFill>
                  <a:prstClr val="black"/>
                </a:solidFill>
              </a:rPr>
              <a:t> </a:t>
            </a:r>
            <a:r>
              <a:rPr lang="es-ES" sz="2399" dirty="0" err="1">
                <a:solidFill>
                  <a:prstClr val="black"/>
                </a:solidFill>
              </a:rPr>
              <a:t>knowledge</a:t>
            </a:r>
            <a:r>
              <a:rPr lang="es-ES" sz="2399" dirty="0">
                <a:solidFill>
                  <a:prstClr val="black"/>
                </a:solidFill>
              </a:rPr>
              <a:t> of </a:t>
            </a:r>
            <a:r>
              <a:rPr lang="es-ES" sz="2399" dirty="0" err="1">
                <a:solidFill>
                  <a:prstClr val="black"/>
                </a:solidFill>
              </a:rPr>
              <a:t>the</a:t>
            </a:r>
            <a:r>
              <a:rPr lang="es-ES" sz="2399" dirty="0">
                <a:solidFill>
                  <a:prstClr val="black"/>
                </a:solidFill>
              </a:rPr>
              <a:t> </a:t>
            </a:r>
            <a:r>
              <a:rPr lang="es-ES" sz="2399" dirty="0" err="1">
                <a:solidFill>
                  <a:prstClr val="black"/>
                </a:solidFill>
              </a:rPr>
              <a:t>different</a:t>
            </a:r>
            <a:r>
              <a:rPr lang="es-ES" sz="2399" dirty="0">
                <a:solidFill>
                  <a:prstClr val="black"/>
                </a:solidFill>
              </a:rPr>
              <a:t> </a:t>
            </a:r>
            <a:r>
              <a:rPr lang="es-ES" sz="2399" dirty="0" err="1">
                <a:solidFill>
                  <a:prstClr val="black"/>
                </a:solidFill>
              </a:rPr>
              <a:t>brands</a:t>
            </a:r>
            <a:r>
              <a:rPr lang="es-ES" sz="2399" dirty="0">
                <a:solidFill>
                  <a:prstClr val="black"/>
                </a:solidFill>
              </a:rPr>
              <a:t> of </a:t>
            </a:r>
            <a:r>
              <a:rPr lang="es-ES" sz="2399" dirty="0" err="1">
                <a:solidFill>
                  <a:prstClr val="black"/>
                </a:solidFill>
              </a:rPr>
              <a:t>glue</a:t>
            </a:r>
            <a:r>
              <a:rPr lang="es-ES" sz="2399" dirty="0">
                <a:solidFill>
                  <a:prstClr val="black"/>
                </a:solidFill>
              </a:rPr>
              <a:t> </a:t>
            </a:r>
            <a:r>
              <a:rPr lang="es-ES" sz="2399" dirty="0" err="1">
                <a:solidFill>
                  <a:prstClr val="black"/>
                </a:solidFill>
              </a:rPr>
              <a:t>testifies</a:t>
            </a:r>
            <a:r>
              <a:rPr lang="es-ES" sz="2399" dirty="0">
                <a:solidFill>
                  <a:prstClr val="black"/>
                </a:solidFill>
              </a:rPr>
              <a:t> </a:t>
            </a:r>
            <a:r>
              <a:rPr lang="es-ES" sz="2399" dirty="0" err="1">
                <a:solidFill>
                  <a:prstClr val="black"/>
                </a:solidFill>
              </a:rPr>
              <a:t>that</a:t>
            </a:r>
            <a:r>
              <a:rPr lang="es-ES" sz="2399" dirty="0">
                <a:solidFill>
                  <a:prstClr val="black"/>
                </a:solidFill>
              </a:rPr>
              <a:t> he </a:t>
            </a:r>
            <a:r>
              <a:rPr lang="es-ES" sz="2399" dirty="0" err="1">
                <a:solidFill>
                  <a:prstClr val="black"/>
                </a:solidFill>
              </a:rPr>
              <a:t>spent</a:t>
            </a:r>
            <a:r>
              <a:rPr lang="es-ES" sz="2399" dirty="0">
                <a:solidFill>
                  <a:prstClr val="black"/>
                </a:solidFill>
              </a:rPr>
              <a:t> </a:t>
            </a:r>
            <a:r>
              <a:rPr lang="es-ES" sz="2399" dirty="0" err="1">
                <a:solidFill>
                  <a:prstClr val="black"/>
                </a:solidFill>
              </a:rPr>
              <a:t>several</a:t>
            </a:r>
            <a:r>
              <a:rPr lang="es-ES" sz="2399" dirty="0">
                <a:solidFill>
                  <a:prstClr val="black"/>
                </a:solidFill>
              </a:rPr>
              <a:t> </a:t>
            </a:r>
            <a:r>
              <a:rPr lang="es-ES" sz="2399" dirty="0" err="1">
                <a:solidFill>
                  <a:prstClr val="black"/>
                </a:solidFill>
              </a:rPr>
              <a:t>years</a:t>
            </a:r>
            <a:r>
              <a:rPr lang="es-ES" sz="2399" dirty="0">
                <a:solidFill>
                  <a:prstClr val="black"/>
                </a:solidFill>
              </a:rPr>
              <a:t> </a:t>
            </a:r>
            <a:r>
              <a:rPr lang="es-ES" sz="2399" dirty="0" err="1">
                <a:solidFill>
                  <a:prstClr val="black"/>
                </a:solidFill>
              </a:rPr>
              <a:t>snorting</a:t>
            </a:r>
            <a:r>
              <a:rPr lang="es-ES" sz="2399" dirty="0">
                <a:solidFill>
                  <a:prstClr val="black"/>
                </a:solidFill>
              </a:rPr>
              <a:t>. </a:t>
            </a:r>
            <a:r>
              <a:rPr lang="es-ES" sz="2399" dirty="0" err="1">
                <a:solidFill>
                  <a:prstClr val="black"/>
                </a:solidFill>
              </a:rPr>
              <a:t>One</a:t>
            </a:r>
            <a:r>
              <a:rPr lang="es-ES" sz="2399" dirty="0">
                <a:solidFill>
                  <a:prstClr val="black"/>
                </a:solidFill>
              </a:rPr>
              <a:t> fine </a:t>
            </a:r>
            <a:r>
              <a:rPr lang="es-ES" sz="2399" dirty="0" err="1">
                <a:solidFill>
                  <a:prstClr val="black"/>
                </a:solidFill>
              </a:rPr>
              <a:t>day</a:t>
            </a:r>
            <a:r>
              <a:rPr lang="es-ES" sz="2399" dirty="0">
                <a:solidFill>
                  <a:prstClr val="black"/>
                </a:solidFill>
              </a:rPr>
              <a:t>, </a:t>
            </a:r>
            <a:r>
              <a:rPr lang="es-ES" sz="2399" dirty="0" err="1">
                <a:solidFill>
                  <a:prstClr val="black"/>
                </a:solidFill>
              </a:rPr>
              <a:t>together</a:t>
            </a:r>
            <a:r>
              <a:rPr lang="es-ES" sz="2399" dirty="0">
                <a:solidFill>
                  <a:prstClr val="black"/>
                </a:solidFill>
              </a:rPr>
              <a:t> </a:t>
            </a:r>
            <a:r>
              <a:rPr lang="es-ES" sz="2399" dirty="0" err="1">
                <a:solidFill>
                  <a:prstClr val="black"/>
                </a:solidFill>
              </a:rPr>
              <a:t>with</a:t>
            </a:r>
            <a:r>
              <a:rPr lang="es-ES" sz="2399" dirty="0">
                <a:solidFill>
                  <a:prstClr val="black"/>
                </a:solidFill>
              </a:rPr>
              <a:t> a </a:t>
            </a:r>
            <a:r>
              <a:rPr lang="es-ES" sz="2399" dirty="0" err="1">
                <a:solidFill>
                  <a:prstClr val="black"/>
                </a:solidFill>
              </a:rPr>
              <a:t>friend</a:t>
            </a:r>
            <a:r>
              <a:rPr lang="es-ES" sz="2399" dirty="0">
                <a:solidFill>
                  <a:prstClr val="black"/>
                </a:solidFill>
              </a:rPr>
              <a:t>, he </a:t>
            </a:r>
            <a:r>
              <a:rPr lang="es-ES" sz="2399" dirty="0" err="1">
                <a:solidFill>
                  <a:prstClr val="black"/>
                </a:solidFill>
              </a:rPr>
              <a:t>decided</a:t>
            </a:r>
            <a:r>
              <a:rPr lang="es-ES" sz="2399" dirty="0">
                <a:solidFill>
                  <a:prstClr val="black"/>
                </a:solidFill>
              </a:rPr>
              <a:t> to come to </a:t>
            </a:r>
            <a:r>
              <a:rPr lang="es-ES" sz="2399" dirty="0" err="1">
                <a:solidFill>
                  <a:prstClr val="black"/>
                </a:solidFill>
              </a:rPr>
              <a:t>Spain</a:t>
            </a:r>
            <a:r>
              <a:rPr lang="es-ES" sz="2399" dirty="0">
                <a:solidFill>
                  <a:prstClr val="black"/>
                </a:solidFill>
              </a:rPr>
              <a:t>.</a:t>
            </a:r>
          </a:p>
          <a:p>
            <a:pPr defTabSz="914126">
              <a:defRPr/>
            </a:pPr>
            <a:r>
              <a:rPr lang="es-ES" sz="2399" dirty="0" err="1">
                <a:solidFill>
                  <a:prstClr val="black"/>
                </a:solidFill>
              </a:rPr>
              <a:t>His</a:t>
            </a:r>
            <a:r>
              <a:rPr lang="es-ES" sz="2399" dirty="0">
                <a:solidFill>
                  <a:prstClr val="black"/>
                </a:solidFill>
              </a:rPr>
              <a:t> </a:t>
            </a:r>
            <a:r>
              <a:rPr lang="es-ES" sz="2399" dirty="0" err="1">
                <a:solidFill>
                  <a:prstClr val="black"/>
                </a:solidFill>
              </a:rPr>
              <a:t>mother</a:t>
            </a:r>
            <a:r>
              <a:rPr lang="es-ES" sz="2399" dirty="0">
                <a:solidFill>
                  <a:prstClr val="black"/>
                </a:solidFill>
              </a:rPr>
              <a:t> </a:t>
            </a:r>
            <a:r>
              <a:rPr lang="es-ES" sz="2399" dirty="0" err="1">
                <a:solidFill>
                  <a:prstClr val="black"/>
                </a:solidFill>
              </a:rPr>
              <a:t>does</a:t>
            </a:r>
            <a:r>
              <a:rPr lang="es-ES" sz="2399" dirty="0">
                <a:solidFill>
                  <a:prstClr val="black"/>
                </a:solidFill>
              </a:rPr>
              <a:t> </a:t>
            </a:r>
            <a:r>
              <a:rPr lang="es-ES" sz="2399" dirty="0" err="1">
                <a:solidFill>
                  <a:prstClr val="black"/>
                </a:solidFill>
              </a:rPr>
              <a:t>not</a:t>
            </a:r>
            <a:r>
              <a:rPr lang="es-ES" sz="2399" dirty="0">
                <a:solidFill>
                  <a:prstClr val="black"/>
                </a:solidFill>
              </a:rPr>
              <a:t> </a:t>
            </a:r>
            <a:r>
              <a:rPr lang="es-ES" sz="2399" dirty="0" err="1">
                <a:solidFill>
                  <a:prstClr val="black"/>
                </a:solidFill>
              </a:rPr>
              <a:t>know</a:t>
            </a:r>
            <a:r>
              <a:rPr lang="es-ES" sz="2399" dirty="0">
                <a:solidFill>
                  <a:prstClr val="black"/>
                </a:solidFill>
              </a:rPr>
              <a:t> </a:t>
            </a:r>
            <a:r>
              <a:rPr lang="es-ES" sz="2399" dirty="0" err="1">
                <a:solidFill>
                  <a:prstClr val="black"/>
                </a:solidFill>
              </a:rPr>
              <a:t>where</a:t>
            </a:r>
            <a:r>
              <a:rPr lang="es-ES" sz="2399" dirty="0">
                <a:solidFill>
                  <a:prstClr val="black"/>
                </a:solidFill>
              </a:rPr>
              <a:t> he </a:t>
            </a:r>
            <a:r>
              <a:rPr lang="es-ES" sz="2399" dirty="0" err="1">
                <a:solidFill>
                  <a:prstClr val="black"/>
                </a:solidFill>
              </a:rPr>
              <a:t>was</a:t>
            </a:r>
            <a:r>
              <a:rPr lang="es-ES" sz="2399" dirty="0">
                <a:solidFill>
                  <a:prstClr val="black"/>
                </a:solidFill>
              </a:rPr>
              <a:t> at </a:t>
            </a:r>
            <a:r>
              <a:rPr lang="es-ES" sz="2399" dirty="0" err="1">
                <a:solidFill>
                  <a:prstClr val="black"/>
                </a:solidFill>
              </a:rPr>
              <a:t>the</a:t>
            </a:r>
            <a:r>
              <a:rPr lang="es-ES" sz="2399" dirty="0">
                <a:solidFill>
                  <a:prstClr val="black"/>
                </a:solidFill>
              </a:rPr>
              <a:t> time of </a:t>
            </a:r>
            <a:r>
              <a:rPr lang="es-ES" sz="2399" dirty="0" err="1">
                <a:solidFill>
                  <a:prstClr val="black"/>
                </a:solidFill>
              </a:rPr>
              <a:t>reaching</a:t>
            </a:r>
            <a:r>
              <a:rPr lang="es-ES" sz="2399" dirty="0">
                <a:solidFill>
                  <a:prstClr val="black"/>
                </a:solidFill>
              </a:rPr>
              <a:t> </a:t>
            </a:r>
            <a:r>
              <a:rPr lang="es-ES" sz="2399" dirty="0" err="1">
                <a:solidFill>
                  <a:prstClr val="black"/>
                </a:solidFill>
              </a:rPr>
              <a:t>the</a:t>
            </a:r>
            <a:r>
              <a:rPr lang="es-ES" sz="2399" dirty="0">
                <a:solidFill>
                  <a:prstClr val="black"/>
                </a:solidFill>
              </a:rPr>
              <a:t> center.</a:t>
            </a:r>
            <a:endParaRPr lang="es-ES" sz="2399" dirty="0">
              <a:solidFill>
                <a:prstClr val="black"/>
              </a:solidFill>
              <a:latin typeface="Calibri" panose="020F0502020204030204"/>
            </a:endParaRPr>
          </a:p>
        </p:txBody>
      </p:sp>
      <p:sp>
        <p:nvSpPr>
          <p:cNvPr id="3" name="1 Título">
            <a:extLst>
              <a:ext uri="{FF2B5EF4-FFF2-40B4-BE49-F238E27FC236}">
                <a16:creationId xmlns:a16="http://schemas.microsoft.com/office/drawing/2014/main" id="{520D575D-ED58-4218-A7B5-1FAF134BB0FF}"/>
              </a:ext>
            </a:extLst>
          </p:cNvPr>
          <p:cNvSpPr txBox="1">
            <a:spLocks/>
          </p:cNvSpPr>
          <p:nvPr/>
        </p:nvSpPr>
        <p:spPr>
          <a:xfrm>
            <a:off x="837981" y="365923"/>
            <a:ext cx="10512862" cy="13252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914126"/>
            <a:r>
              <a:rPr lang="es-ES" sz="4399" b="1" dirty="0" err="1">
                <a:solidFill>
                  <a:srgbClr val="5B9BD5">
                    <a:lumMod val="75000"/>
                  </a:srgbClr>
                </a:solidFill>
              </a:rPr>
              <a:t>Others</a:t>
            </a:r>
            <a:r>
              <a:rPr lang="es-ES" sz="4399" b="1" dirty="0">
                <a:solidFill>
                  <a:srgbClr val="5B9BD5">
                    <a:lumMod val="75000"/>
                  </a:srgbClr>
                </a:solidFill>
              </a:rPr>
              <a:t> are </a:t>
            </a:r>
            <a:r>
              <a:rPr lang="es-ES" sz="4399" b="1" dirty="0" err="1">
                <a:solidFill>
                  <a:srgbClr val="5B9BD5">
                    <a:lumMod val="75000"/>
                  </a:srgbClr>
                </a:solidFill>
              </a:rPr>
              <a:t>street</a:t>
            </a:r>
            <a:r>
              <a:rPr lang="es-ES" sz="4399" b="1" dirty="0">
                <a:solidFill>
                  <a:srgbClr val="5B9BD5">
                    <a:lumMod val="75000"/>
                  </a:srgbClr>
                </a:solidFill>
              </a:rPr>
              <a:t> </a:t>
            </a:r>
            <a:r>
              <a:rPr lang="es-ES" sz="4399" b="1" dirty="0" err="1">
                <a:solidFill>
                  <a:srgbClr val="5B9BD5">
                    <a:lumMod val="75000"/>
                  </a:srgbClr>
                </a:solidFill>
              </a:rPr>
              <a:t>children</a:t>
            </a:r>
            <a:endParaRPr lang="es-ES" sz="4399" b="1" dirty="0">
              <a:solidFill>
                <a:srgbClr val="5B9BD5">
                  <a:lumMod val="75000"/>
                </a:srgbClr>
              </a:solidFill>
              <a:latin typeface="Calibri Light" panose="020F0302020204030204"/>
            </a:endParaRPr>
          </a:p>
        </p:txBody>
      </p:sp>
    </p:spTree>
    <p:extLst>
      <p:ext uri="{BB962C8B-B14F-4D97-AF65-F5344CB8AC3E}">
        <p14:creationId xmlns:p14="http://schemas.microsoft.com/office/powerpoint/2010/main" val="3640204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n-GB" sz="3999" b="1" dirty="0">
                <a:solidFill>
                  <a:srgbClr val="4472C4">
                    <a:lumMod val="75000"/>
                  </a:srgbClr>
                </a:solidFill>
                <a:latin typeface="Calibri" panose="020F0502020204030204"/>
              </a:rPr>
              <a:t>Some important factors</a:t>
            </a:r>
            <a:endParaRPr lang="en-GB"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8" name="CuadroTexto 7">
            <a:extLst>
              <a:ext uri="{FF2B5EF4-FFF2-40B4-BE49-F238E27FC236}">
                <a16:creationId xmlns:a16="http://schemas.microsoft.com/office/drawing/2014/main" id="{D793EB1C-E2F1-1041-9C54-F3F97F9FEF7E}"/>
              </a:ext>
            </a:extLst>
          </p:cNvPr>
          <p:cNvSpPr txBox="1"/>
          <p:nvPr/>
        </p:nvSpPr>
        <p:spPr>
          <a:xfrm>
            <a:off x="864299" y="1332449"/>
            <a:ext cx="10659237" cy="5478166"/>
          </a:xfrm>
          <a:prstGeom prst="rect">
            <a:avLst/>
          </a:prstGeom>
          <a:noFill/>
        </p:spPr>
        <p:txBody>
          <a:bodyPr wrap="square" rtlCol="0">
            <a:spAutoFit/>
          </a:bodyPr>
          <a:lstStyle/>
          <a:p>
            <a:pPr marL="457063" indent="-457063" defTabSz="914126">
              <a:spcBef>
                <a:spcPts val="1799"/>
              </a:spcBef>
              <a:buFont typeface="Wingdings" panose="05000000000000000000" pitchFamily="2" charset="2"/>
              <a:buChar char="ü"/>
            </a:pPr>
            <a:r>
              <a:rPr lang="en-GB" sz="2800" dirty="0">
                <a:solidFill>
                  <a:prstClr val="black"/>
                </a:solidFill>
              </a:rPr>
              <a:t>Image of success transmitted by the emigrants themselves to their family and friends </a:t>
            </a:r>
          </a:p>
          <a:p>
            <a:pPr defTabSz="914126">
              <a:spcBef>
                <a:spcPts val="1799"/>
              </a:spcBef>
            </a:pPr>
            <a:r>
              <a:rPr lang="en-GB" sz="2000" i="1" dirty="0">
                <a:solidFill>
                  <a:prstClr val="black"/>
                </a:solidFill>
              </a:rPr>
              <a:t>Who is a bit smart goes to Europe, I know many people who have left and who have managed to improve their situation… </a:t>
            </a:r>
          </a:p>
          <a:p>
            <a:pPr marL="457200" indent="-457200" defTabSz="914126">
              <a:spcBef>
                <a:spcPts val="1799"/>
              </a:spcBef>
              <a:buFont typeface="Wingdings" pitchFamily="2" charset="2"/>
              <a:buChar char="ü"/>
            </a:pPr>
            <a:r>
              <a:rPr lang="en-GB" sz="2800" dirty="0">
                <a:solidFill>
                  <a:prstClr val="black"/>
                </a:solidFill>
              </a:rPr>
              <a:t>Climate of opulence influenced by the media</a:t>
            </a:r>
          </a:p>
          <a:p>
            <a:pPr defTabSz="914126">
              <a:spcBef>
                <a:spcPts val="1799"/>
              </a:spcBef>
            </a:pPr>
            <a:r>
              <a:rPr lang="en-GB" sz="2000" i="1" dirty="0">
                <a:solidFill>
                  <a:prstClr val="black"/>
                </a:solidFill>
              </a:rPr>
              <a:t>I saw on TV what Europe was like and I wanted to be like them, that's the truth…</a:t>
            </a:r>
          </a:p>
          <a:p>
            <a:pPr marL="457200" indent="-457200" defTabSz="914126">
              <a:spcBef>
                <a:spcPts val="1799"/>
              </a:spcBef>
              <a:buFont typeface="Wingdings" pitchFamily="2" charset="2"/>
              <a:buChar char="ü"/>
            </a:pPr>
            <a:r>
              <a:rPr lang="en-GB" sz="2800" dirty="0">
                <a:solidFill>
                  <a:prstClr val="black"/>
                </a:solidFill>
              </a:rPr>
              <a:t>Promise of freedom, work and fun</a:t>
            </a:r>
          </a:p>
          <a:p>
            <a:pPr defTabSz="914126">
              <a:spcBef>
                <a:spcPts val="1799"/>
              </a:spcBef>
            </a:pPr>
            <a:r>
              <a:rPr lang="en-GB" sz="2000" i="1" dirty="0">
                <a:solidFill>
                  <a:prstClr val="black"/>
                </a:solidFill>
              </a:rPr>
              <a:t>The friends of France with whom I keep in contact make a good living and at the same time they can do whatever they want…</a:t>
            </a:r>
          </a:p>
          <a:p>
            <a:pPr defTabSz="914126">
              <a:spcBef>
                <a:spcPts val="1799"/>
              </a:spcBef>
            </a:pPr>
            <a:r>
              <a:rPr lang="en-GB" sz="2000" i="1" dirty="0">
                <a:solidFill>
                  <a:prstClr val="black"/>
                </a:solidFill>
              </a:rPr>
              <a:t>There in Europe if you try hard you can succeed, it's a land of freedom and you can also live youth without the prohibitions and hypocrisy here ...</a:t>
            </a:r>
          </a:p>
        </p:txBody>
      </p:sp>
    </p:spTree>
    <p:extLst>
      <p:ext uri="{BB962C8B-B14F-4D97-AF65-F5344CB8AC3E}">
        <p14:creationId xmlns:p14="http://schemas.microsoft.com/office/powerpoint/2010/main" val="2262451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s-ES" sz="3999" b="1" dirty="0" err="1">
                <a:solidFill>
                  <a:srgbClr val="4472C4">
                    <a:lumMod val="75000"/>
                  </a:srgbClr>
                </a:solidFill>
                <a:latin typeface="Calibri" panose="020F0502020204030204"/>
              </a:rPr>
              <a:t>Family</a:t>
            </a:r>
            <a:r>
              <a:rPr lang="es-ES" sz="3999" b="1" dirty="0">
                <a:solidFill>
                  <a:srgbClr val="4472C4">
                    <a:lumMod val="75000"/>
                  </a:srgbClr>
                </a:solidFill>
                <a:latin typeface="Calibri" panose="020F0502020204030204"/>
              </a:rPr>
              <a:t> </a:t>
            </a:r>
            <a:r>
              <a:rPr lang="es-ES" sz="3999" b="1" dirty="0" err="1">
                <a:solidFill>
                  <a:srgbClr val="4472C4">
                    <a:lumMod val="75000"/>
                  </a:srgbClr>
                </a:solidFill>
                <a:latin typeface="Calibri" panose="020F0502020204030204"/>
              </a:rPr>
              <a:t>contact</a:t>
            </a:r>
            <a:endParaRPr lang="es-ES"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6" name="CuadroTexto 5"/>
          <p:cNvSpPr txBox="1"/>
          <p:nvPr/>
        </p:nvSpPr>
        <p:spPr>
          <a:xfrm>
            <a:off x="982991" y="2077579"/>
            <a:ext cx="9964013" cy="3969548"/>
          </a:xfrm>
          <a:prstGeom prst="rect">
            <a:avLst/>
          </a:prstGeom>
          <a:noFill/>
        </p:spPr>
        <p:txBody>
          <a:bodyPr wrap="square" rtlCol="0">
            <a:spAutoFit/>
          </a:bodyPr>
          <a:lstStyle/>
          <a:p>
            <a:pPr marL="457063" indent="-457063" defTabSz="914126">
              <a:spcBef>
                <a:spcPts val="1799"/>
              </a:spcBef>
              <a:buFont typeface="Wingdings" panose="05000000000000000000" pitchFamily="2" charset="2"/>
              <a:buChar char="ü"/>
            </a:pPr>
            <a:r>
              <a:rPr lang="en-GB" sz="3199" dirty="0">
                <a:solidFill>
                  <a:prstClr val="black"/>
                </a:solidFill>
              </a:rPr>
              <a:t>93% have contact with their family</a:t>
            </a:r>
          </a:p>
          <a:p>
            <a:pPr marL="914400" lvl="1" indent="-457200" defTabSz="914126">
              <a:spcBef>
                <a:spcPts val="1799"/>
              </a:spcBef>
              <a:buFont typeface="Arial" panose="020B0604020202020204" pitchFamily="34" charset="0"/>
              <a:buChar char="•"/>
            </a:pPr>
            <a:r>
              <a:rPr lang="en-GB" sz="3199" dirty="0">
                <a:solidFill>
                  <a:prstClr val="black"/>
                </a:solidFill>
              </a:rPr>
              <a:t>57% weekly</a:t>
            </a:r>
          </a:p>
          <a:p>
            <a:pPr marL="914400" lvl="1" indent="-457200" defTabSz="914126">
              <a:spcBef>
                <a:spcPts val="1799"/>
              </a:spcBef>
              <a:buFont typeface="Arial" panose="020B0604020202020204" pitchFamily="34" charset="0"/>
              <a:buChar char="•"/>
            </a:pPr>
            <a:r>
              <a:rPr lang="en-GB" sz="3199" dirty="0">
                <a:solidFill>
                  <a:prstClr val="black"/>
                </a:solidFill>
              </a:rPr>
              <a:t>30,2% daily </a:t>
            </a:r>
          </a:p>
          <a:p>
            <a:pPr marL="457063" indent="-457063" defTabSz="914126">
              <a:spcBef>
                <a:spcPts val="1799"/>
              </a:spcBef>
              <a:buFont typeface="Wingdings" panose="05000000000000000000" pitchFamily="2" charset="2"/>
              <a:buChar char="ü"/>
            </a:pPr>
            <a:r>
              <a:rPr lang="en-GB" sz="3199" dirty="0">
                <a:solidFill>
                  <a:prstClr val="black"/>
                </a:solidFill>
              </a:rPr>
              <a:t>Crucial aspect due to pressure for success from family</a:t>
            </a:r>
          </a:p>
          <a:p>
            <a:pPr marL="457063" indent="-457063" defTabSz="914126">
              <a:spcBef>
                <a:spcPts val="1799"/>
              </a:spcBef>
              <a:buFont typeface="Wingdings" panose="05000000000000000000" pitchFamily="2" charset="2"/>
              <a:buChar char="ü"/>
            </a:pPr>
            <a:r>
              <a:rPr lang="en-GB" sz="3199" dirty="0">
                <a:solidFill>
                  <a:prstClr val="black"/>
                </a:solidFill>
              </a:rPr>
              <a:t>Frequent reason for emotional problems as well as clashing with the reality after so high expectations</a:t>
            </a:r>
          </a:p>
        </p:txBody>
      </p:sp>
    </p:spTree>
    <p:extLst>
      <p:ext uri="{BB962C8B-B14F-4D97-AF65-F5344CB8AC3E}">
        <p14:creationId xmlns:p14="http://schemas.microsoft.com/office/powerpoint/2010/main" val="4268754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57908" y="188640"/>
            <a:ext cx="9601200" cy="1143000"/>
          </a:xfrm>
        </p:spPr>
        <p:txBody>
          <a:bodyPr/>
          <a:lstStyle/>
          <a:p>
            <a:pPr>
              <a:spcBef>
                <a:spcPts val="0"/>
              </a:spcBef>
            </a:pPr>
            <a:r>
              <a:rPr lang="es-ES" noProof="1"/>
              <a:t>Current Child </a:t>
            </a:r>
            <a:r>
              <a:rPr lang="es-ES" sz="3200" b="0" i="0" noProof="1">
                <a:solidFill>
                  <a:schemeClr val="tx1"/>
                </a:solidFill>
                <a:ea typeface="+mj-ea"/>
                <a:cs typeface="+mj-cs"/>
              </a:rPr>
              <a:t>Welfare Legal Framework</a:t>
            </a:r>
          </a:p>
        </p:txBody>
      </p:sp>
      <p:sp>
        <p:nvSpPr>
          <p:cNvPr id="14" name="Content Placeholder 13"/>
          <p:cNvSpPr>
            <a:spLocks noGrp="1"/>
          </p:cNvSpPr>
          <p:nvPr>
            <p:ph idx="1"/>
          </p:nvPr>
        </p:nvSpPr>
        <p:spPr>
          <a:xfrm>
            <a:off x="1485900" y="1772816"/>
            <a:ext cx="9601200" cy="4191000"/>
          </a:xfrm>
        </p:spPr>
        <p:txBody>
          <a:bodyPr/>
          <a:lstStyle/>
          <a:p>
            <a:pPr marL="219456" indent="-219456">
              <a:buClr>
                <a:schemeClr val="tx1"/>
              </a:buClr>
              <a:buFont typeface="Arial"/>
              <a:buChar char="•"/>
            </a:pPr>
            <a:r>
              <a:rPr lang="en-GB" b="1" dirty="0"/>
              <a:t>1987 Law on Foster Care and Adoption (reforming the Civil Code)</a:t>
            </a:r>
          </a:p>
          <a:p>
            <a:pPr marL="498538" lvl="1" indent="-219456">
              <a:spcBef>
                <a:spcPts val="1800"/>
              </a:spcBef>
              <a:buClr>
                <a:schemeClr val="tx1"/>
              </a:buClr>
              <a:buFont typeface="Arial"/>
              <a:buChar char="•"/>
            </a:pPr>
            <a:r>
              <a:rPr lang="en-GB" dirty="0"/>
              <a:t>Introducing family foster care in Spain</a:t>
            </a:r>
          </a:p>
          <a:p>
            <a:pPr marL="498538" lvl="1" indent="-219456">
              <a:spcBef>
                <a:spcPts val="1800"/>
              </a:spcBef>
              <a:buClr>
                <a:schemeClr val="tx1"/>
              </a:buClr>
              <a:buFont typeface="Arial"/>
              <a:buChar char="•"/>
            </a:pPr>
            <a:r>
              <a:rPr lang="en-GB" dirty="0"/>
              <a:t>Facilitating adoption</a:t>
            </a:r>
          </a:p>
          <a:p>
            <a:pPr marL="498538" lvl="1" indent="-219456">
              <a:spcBef>
                <a:spcPts val="1800"/>
              </a:spcBef>
              <a:buClr>
                <a:schemeClr val="tx1"/>
              </a:buClr>
              <a:buFont typeface="Arial"/>
              <a:buChar char="•"/>
            </a:pPr>
            <a:r>
              <a:rPr lang="en-GB" dirty="0"/>
              <a:t>Family preservation as a main priority</a:t>
            </a:r>
          </a:p>
          <a:p>
            <a:pPr marL="498538" lvl="1" indent="-219456">
              <a:spcBef>
                <a:spcPts val="1800"/>
              </a:spcBef>
              <a:buClr>
                <a:schemeClr val="tx1"/>
              </a:buClr>
              <a:buFont typeface="Arial"/>
              <a:buChar char="•"/>
            </a:pPr>
            <a:r>
              <a:rPr lang="en-GB" dirty="0"/>
              <a:t>Autonomous governments as regional authority for child care (regional laws…)</a:t>
            </a:r>
          </a:p>
          <a:p>
            <a:pPr marL="498538" lvl="1" indent="-219456">
              <a:spcBef>
                <a:spcPts val="1800"/>
              </a:spcBef>
              <a:buClr>
                <a:schemeClr val="tx1"/>
              </a:buClr>
              <a:buFont typeface="Arial"/>
              <a:buChar char="•"/>
            </a:pPr>
            <a:r>
              <a:rPr lang="en-GB" dirty="0"/>
              <a:t>No need for court intervention in case of clear cases of abuse or neglect, regional government can make a child protection order and take guardianship immediately</a:t>
            </a:r>
          </a:p>
        </p:txBody>
      </p:sp>
    </p:spTree>
    <p:extLst>
      <p:ext uri="{BB962C8B-B14F-4D97-AF65-F5344CB8AC3E}">
        <p14:creationId xmlns:p14="http://schemas.microsoft.com/office/powerpoint/2010/main" val="71445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2DCD5D-AFDB-5F44-BF13-E96B30C5E84B}"/>
              </a:ext>
            </a:extLst>
          </p:cNvPr>
          <p:cNvSpPr>
            <a:spLocks noGrp="1"/>
          </p:cNvSpPr>
          <p:nvPr>
            <p:ph type="title"/>
          </p:nvPr>
        </p:nvSpPr>
        <p:spPr/>
        <p:txBody>
          <a:bodyPr/>
          <a:lstStyle/>
          <a:p>
            <a:r>
              <a:rPr lang="es-ES" dirty="0" err="1"/>
              <a:t>Percentage</a:t>
            </a:r>
            <a:r>
              <a:rPr lang="es-ES" dirty="0"/>
              <a:t> of GOOD </a:t>
            </a:r>
            <a:r>
              <a:rPr lang="es-ES" dirty="0" err="1"/>
              <a:t>evaluations</a:t>
            </a:r>
            <a:r>
              <a:rPr lang="es-ES" dirty="0"/>
              <a:t> </a:t>
            </a:r>
            <a:r>
              <a:rPr lang="es-ES" dirty="0" err="1"/>
              <a:t>about</a:t>
            </a:r>
            <a:r>
              <a:rPr lang="es-ES" dirty="0"/>
              <a:t> </a:t>
            </a:r>
            <a:r>
              <a:rPr lang="es-ES" dirty="0" err="1"/>
              <a:t>their</a:t>
            </a:r>
            <a:r>
              <a:rPr lang="es-ES" dirty="0"/>
              <a:t> </a:t>
            </a:r>
            <a:r>
              <a:rPr lang="es-ES" dirty="0" err="1"/>
              <a:t>residential</a:t>
            </a:r>
            <a:r>
              <a:rPr lang="es-ES" dirty="0"/>
              <a:t> </a:t>
            </a:r>
            <a:r>
              <a:rPr lang="es-ES" dirty="0" err="1"/>
              <a:t>facilities</a:t>
            </a:r>
            <a:endParaRPr lang="es-ES" dirty="0"/>
          </a:p>
        </p:txBody>
      </p:sp>
      <p:graphicFrame>
        <p:nvGraphicFramePr>
          <p:cNvPr id="4" name="Marcador de contenido 3">
            <a:extLst>
              <a:ext uri="{FF2B5EF4-FFF2-40B4-BE49-F238E27FC236}">
                <a16:creationId xmlns:a16="http://schemas.microsoft.com/office/drawing/2014/main" id="{7A7710E5-DE24-2C44-914B-0DA41D071BC2}"/>
              </a:ext>
            </a:extLst>
          </p:cNvPr>
          <p:cNvGraphicFramePr>
            <a:graphicFrameLocks noGrp="1"/>
          </p:cNvGraphicFramePr>
          <p:nvPr>
            <p:ph idx="1"/>
            <p:extLst>
              <p:ext uri="{D42A27DB-BD31-4B8C-83A1-F6EECF244321}">
                <p14:modId xmlns:p14="http://schemas.microsoft.com/office/powerpoint/2010/main" val="3513717483"/>
              </p:ext>
            </p:extLst>
          </p:nvPr>
        </p:nvGraphicFramePr>
        <p:xfrm>
          <a:off x="838200" y="1825625"/>
          <a:ext cx="10512425"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7472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n-GB" sz="3999" i="1" dirty="0">
                <a:solidFill>
                  <a:srgbClr val="4472C4">
                    <a:lumMod val="75000"/>
                  </a:srgbClr>
                </a:solidFill>
                <a:latin typeface="Calibri" panose="020F0502020204030204"/>
              </a:rPr>
              <a:t>Child Behavioural Checklist </a:t>
            </a:r>
            <a:endParaRPr lang="en-GB" sz="3599" i="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9" name="16 Llamada rectangular redondeada"/>
          <p:cNvSpPr/>
          <p:nvPr/>
        </p:nvSpPr>
        <p:spPr>
          <a:xfrm>
            <a:off x="8165514" y="1899858"/>
            <a:ext cx="3386167" cy="1939768"/>
          </a:xfrm>
          <a:prstGeom prst="wedgeRoundRectCallou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s-ES" sz="2799" b="1" dirty="0">
                <a:solidFill>
                  <a:srgbClr val="5B9BD5"/>
                </a:solidFill>
                <a:latin typeface="Calibri" panose="020F0502020204030204"/>
              </a:rPr>
              <a:t>40,4% rango clínico</a:t>
            </a:r>
          </a:p>
          <a:p>
            <a:pPr algn="ctr" defTabSz="914126"/>
            <a:r>
              <a:rPr lang="es-ES" sz="2799" b="1" dirty="0">
                <a:solidFill>
                  <a:srgbClr val="ED7D31">
                    <a:lumMod val="75000"/>
                  </a:srgbClr>
                </a:solidFill>
                <a:latin typeface="Calibri" panose="020F0502020204030204"/>
              </a:rPr>
              <a:t>60,4% rango clínico</a:t>
            </a:r>
            <a:endParaRPr lang="es-ES" sz="2799" b="1" dirty="0">
              <a:solidFill>
                <a:srgbClr val="70AD47">
                  <a:lumMod val="50000"/>
                </a:srgbClr>
              </a:solidFill>
              <a:latin typeface="Calibri" panose="020F0502020204030204"/>
            </a:endParaRPr>
          </a:p>
          <a:p>
            <a:pPr algn="ctr" defTabSz="914126"/>
            <a:endParaRPr lang="es-ES" sz="1799" dirty="0">
              <a:solidFill>
                <a:prstClr val="black"/>
              </a:solidFill>
              <a:latin typeface="Calibri" panose="020F0502020204030204"/>
            </a:endParaRPr>
          </a:p>
          <a:p>
            <a:pPr algn="ctr" defTabSz="914126"/>
            <a:r>
              <a:rPr lang="es-ES" sz="1799" dirty="0">
                <a:solidFill>
                  <a:prstClr val="black"/>
                </a:solidFill>
                <a:latin typeface="Calibri" panose="020F0502020204030204"/>
              </a:rPr>
              <a:t>(externalizante/</a:t>
            </a:r>
            <a:r>
              <a:rPr lang="es-ES" sz="1799" dirty="0" err="1">
                <a:solidFill>
                  <a:prstClr val="black"/>
                </a:solidFill>
                <a:latin typeface="Calibri" panose="020F0502020204030204"/>
              </a:rPr>
              <a:t>internalizante</a:t>
            </a:r>
            <a:r>
              <a:rPr lang="es-ES" sz="1799" dirty="0">
                <a:solidFill>
                  <a:prstClr val="black"/>
                </a:solidFill>
                <a:latin typeface="Calibri" panose="020F0502020204030204"/>
              </a:rPr>
              <a:t> y/o total)</a:t>
            </a:r>
          </a:p>
        </p:txBody>
      </p:sp>
      <p:sp>
        <p:nvSpPr>
          <p:cNvPr id="6" name="CuadroTexto 5"/>
          <p:cNvSpPr txBox="1"/>
          <p:nvPr/>
        </p:nvSpPr>
        <p:spPr>
          <a:xfrm>
            <a:off x="6683872" y="2562470"/>
            <a:ext cx="839230" cy="461545"/>
          </a:xfrm>
          <a:prstGeom prst="rect">
            <a:avLst/>
          </a:prstGeom>
          <a:noFill/>
        </p:spPr>
        <p:txBody>
          <a:bodyPr wrap="square" rtlCol="0">
            <a:spAutoFit/>
          </a:bodyPr>
          <a:lstStyle/>
          <a:p>
            <a:pPr defTabSz="914126"/>
            <a:r>
              <a:rPr lang="es-ES" sz="2399" b="1" dirty="0">
                <a:solidFill>
                  <a:srgbClr val="ED7D31">
                    <a:lumMod val="75000"/>
                  </a:srgbClr>
                </a:solidFill>
                <a:latin typeface="Calibri" panose="020F0502020204030204"/>
              </a:rPr>
              <a:t>50,8</a:t>
            </a:r>
          </a:p>
        </p:txBody>
      </p:sp>
      <p:graphicFrame>
        <p:nvGraphicFramePr>
          <p:cNvPr id="11" name="11 Gráfico">
            <a:extLst>
              <a:ext uri="{FF2B5EF4-FFF2-40B4-BE49-F238E27FC236}">
                <a16:creationId xmlns:a16="http://schemas.microsoft.com/office/drawing/2014/main" id="{277712F3-1232-4529-ADCD-1E30A08C5658}"/>
              </a:ext>
            </a:extLst>
          </p:cNvPr>
          <p:cNvGraphicFramePr/>
          <p:nvPr/>
        </p:nvGraphicFramePr>
        <p:xfrm>
          <a:off x="531875" y="1877944"/>
          <a:ext cx="9507284" cy="4189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0309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3" y="249053"/>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300" y="249053"/>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8" y="289302"/>
            <a:ext cx="10305096" cy="707702"/>
          </a:xfrm>
          <a:prstGeom prst="rect">
            <a:avLst/>
          </a:prstGeom>
          <a:noFill/>
        </p:spPr>
        <p:txBody>
          <a:bodyPr wrap="square" rtlCol="0">
            <a:spAutoFit/>
          </a:bodyPr>
          <a:lstStyle/>
          <a:p>
            <a:pPr defTabSz="914126"/>
            <a:r>
              <a:rPr lang="es-ES" sz="3999" b="1" dirty="0">
                <a:solidFill>
                  <a:srgbClr val="4472C4">
                    <a:lumMod val="75000"/>
                  </a:srgbClr>
                </a:solidFill>
                <a:latin typeface="Calibri" panose="020F0502020204030204"/>
              </a:rPr>
              <a:t>Personal </a:t>
            </a:r>
            <a:r>
              <a:rPr lang="es-ES" sz="3999" b="1" dirty="0" err="1">
                <a:solidFill>
                  <a:srgbClr val="4472C4">
                    <a:lumMod val="75000"/>
                  </a:srgbClr>
                </a:solidFill>
                <a:latin typeface="Calibri" panose="020F0502020204030204"/>
              </a:rPr>
              <a:t>Wellbeing</a:t>
            </a:r>
            <a:r>
              <a:rPr lang="es-ES" sz="3999" b="1" dirty="0">
                <a:solidFill>
                  <a:srgbClr val="4472C4">
                    <a:lumMod val="75000"/>
                  </a:srgbClr>
                </a:solidFill>
                <a:latin typeface="Calibri" panose="020F0502020204030204"/>
              </a:rPr>
              <a:t> </a:t>
            </a:r>
            <a:r>
              <a:rPr lang="es-ES" sz="3999" b="1" dirty="0" err="1">
                <a:solidFill>
                  <a:srgbClr val="4472C4">
                    <a:lumMod val="75000"/>
                  </a:srgbClr>
                </a:solidFill>
                <a:latin typeface="Calibri" panose="020F0502020204030204"/>
              </a:rPr>
              <a:t>Scale</a:t>
            </a:r>
            <a:r>
              <a:rPr lang="es-ES" sz="3999" b="1" dirty="0">
                <a:solidFill>
                  <a:srgbClr val="4472C4">
                    <a:lumMod val="75000"/>
                  </a:srgbClr>
                </a:solidFill>
                <a:latin typeface="Calibri" panose="020F0502020204030204"/>
              </a:rPr>
              <a:t> </a:t>
            </a:r>
            <a:endParaRPr lang="es-ES" sz="3599" b="1" dirty="0">
              <a:solidFill>
                <a:srgbClr val="4472C4">
                  <a:lumMod val="75000"/>
                </a:srgbClr>
              </a:solidFill>
              <a:latin typeface="Calibri" panose="020F0502020204030204"/>
            </a:endParaRPr>
          </a:p>
        </p:txBody>
      </p:sp>
      <p:sp>
        <p:nvSpPr>
          <p:cNvPr id="7" name="Rectángulo 6"/>
          <p:cNvSpPr/>
          <p:nvPr/>
        </p:nvSpPr>
        <p:spPr>
          <a:xfrm flipV="1">
            <a:off x="997269" y="1118947"/>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9" name="1 CuadroTexto"/>
          <p:cNvSpPr txBox="1"/>
          <p:nvPr/>
        </p:nvSpPr>
        <p:spPr>
          <a:xfrm>
            <a:off x="332423" y="6354601"/>
            <a:ext cx="3131024" cy="369236"/>
          </a:xfrm>
          <a:prstGeom prst="rect">
            <a:avLst/>
          </a:prstGeom>
          <a:noFill/>
        </p:spPr>
        <p:txBody>
          <a:bodyPr wrap="square" rtlCol="0">
            <a:spAutoFit/>
          </a:bodyPr>
          <a:lstStyle/>
          <a:p>
            <a:pPr defTabSz="914126"/>
            <a:r>
              <a:rPr lang="es-ES" sz="1799" dirty="0">
                <a:solidFill>
                  <a:prstClr val="black"/>
                </a:solidFill>
                <a:latin typeface="Calibri" panose="020F0502020204030204"/>
              </a:rPr>
              <a:t>0= </a:t>
            </a:r>
            <a:r>
              <a:rPr lang="en-US" sz="1799" i="1" dirty="0">
                <a:solidFill>
                  <a:srgbClr val="A5A5A5">
                    <a:lumMod val="50000"/>
                  </a:srgbClr>
                </a:solidFill>
                <a:latin typeface="Calibri" panose="020F0502020204030204"/>
              </a:rPr>
              <a:t>completely dissatisfied</a:t>
            </a:r>
            <a:endParaRPr lang="es-ES" sz="1799" dirty="0">
              <a:solidFill>
                <a:prstClr val="black"/>
              </a:solidFill>
              <a:latin typeface="Calibri" panose="020F0502020204030204"/>
            </a:endParaRPr>
          </a:p>
        </p:txBody>
      </p:sp>
      <p:graphicFrame>
        <p:nvGraphicFramePr>
          <p:cNvPr id="10" name="2 Gráfico"/>
          <p:cNvGraphicFramePr/>
          <p:nvPr>
            <p:extLst>
              <p:ext uri="{D42A27DB-BD31-4B8C-83A1-F6EECF244321}">
                <p14:modId xmlns:p14="http://schemas.microsoft.com/office/powerpoint/2010/main" val="3680612580"/>
              </p:ext>
            </p:extLst>
          </p:nvPr>
        </p:nvGraphicFramePr>
        <p:xfrm>
          <a:off x="997269" y="1617267"/>
          <a:ext cx="9561639" cy="4896409"/>
        </p:xfrm>
        <a:graphic>
          <a:graphicData uri="http://schemas.openxmlformats.org/drawingml/2006/chart">
            <c:chart xmlns:c="http://schemas.openxmlformats.org/drawingml/2006/chart" xmlns:r="http://schemas.openxmlformats.org/officeDocument/2006/relationships" r:id="rId2"/>
          </a:graphicData>
        </a:graphic>
      </p:graphicFrame>
      <p:sp>
        <p:nvSpPr>
          <p:cNvPr id="11" name="3 CuadroTexto"/>
          <p:cNvSpPr txBox="1"/>
          <p:nvPr/>
        </p:nvSpPr>
        <p:spPr>
          <a:xfrm>
            <a:off x="332423" y="1386946"/>
            <a:ext cx="2663602" cy="646163"/>
          </a:xfrm>
          <a:prstGeom prst="rect">
            <a:avLst/>
          </a:prstGeom>
          <a:noFill/>
        </p:spPr>
        <p:txBody>
          <a:bodyPr wrap="square" rtlCol="0">
            <a:spAutoFit/>
          </a:bodyPr>
          <a:lstStyle/>
          <a:p>
            <a:pPr defTabSz="914126"/>
            <a:r>
              <a:rPr lang="es-ES" sz="1799" dirty="0">
                <a:solidFill>
                  <a:prstClr val="black"/>
                </a:solidFill>
                <a:latin typeface="Calibri" panose="020F0502020204030204"/>
              </a:rPr>
              <a:t>10=</a:t>
            </a:r>
            <a:r>
              <a:rPr lang="en-US" sz="1799" i="1" dirty="0">
                <a:solidFill>
                  <a:srgbClr val="A5A5A5">
                    <a:lumMod val="50000"/>
                  </a:srgbClr>
                </a:solidFill>
                <a:latin typeface="Calibri" panose="020F0502020204030204"/>
              </a:rPr>
              <a:t>completely satisfied</a:t>
            </a:r>
            <a:endParaRPr lang="es-ES" sz="1799" dirty="0">
              <a:solidFill>
                <a:srgbClr val="A5A5A5">
                  <a:lumMod val="50000"/>
                </a:srgbClr>
              </a:solidFill>
              <a:latin typeface="Calibri" panose="020F0502020204030204"/>
            </a:endParaRPr>
          </a:p>
          <a:p>
            <a:pPr defTabSz="914126"/>
            <a:endParaRPr lang="es-ES" sz="1799" dirty="0">
              <a:solidFill>
                <a:prstClr val="black"/>
              </a:solidFill>
              <a:latin typeface="Calibri" panose="020F0502020204030204"/>
            </a:endParaRPr>
          </a:p>
        </p:txBody>
      </p:sp>
      <p:sp>
        <p:nvSpPr>
          <p:cNvPr id="18" name="Elipse 17"/>
          <p:cNvSpPr/>
          <p:nvPr/>
        </p:nvSpPr>
        <p:spPr>
          <a:xfrm rot="19016389">
            <a:off x="7078788" y="4979354"/>
            <a:ext cx="1096799" cy="475287"/>
          </a:xfrm>
          <a:prstGeom prst="ellipse">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19" name="Elipse 18"/>
          <p:cNvSpPr/>
          <p:nvPr/>
        </p:nvSpPr>
        <p:spPr>
          <a:xfrm rot="19016389">
            <a:off x="6911901" y="5387758"/>
            <a:ext cx="2168197" cy="475287"/>
          </a:xfrm>
          <a:prstGeom prst="ellipse">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24" name="Elipse 23"/>
          <p:cNvSpPr/>
          <p:nvPr/>
        </p:nvSpPr>
        <p:spPr>
          <a:xfrm rot="19016389">
            <a:off x="2157313" y="5267284"/>
            <a:ext cx="1890128" cy="47528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25" name="Elipse 24"/>
          <p:cNvSpPr/>
          <p:nvPr/>
        </p:nvSpPr>
        <p:spPr>
          <a:xfrm rot="19016389">
            <a:off x="4119483" y="5135193"/>
            <a:ext cx="1153971" cy="459716"/>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26" name="Elipse 25"/>
          <p:cNvSpPr/>
          <p:nvPr/>
        </p:nvSpPr>
        <p:spPr>
          <a:xfrm rot="19016389">
            <a:off x="5160003" y="5026120"/>
            <a:ext cx="806097" cy="533915"/>
          </a:xfrm>
          <a:prstGeom prst="ellipse">
            <a:avLst/>
          </a:prstGeom>
          <a:noFill/>
          <a:ln w="349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27" name="Elipse 26"/>
          <p:cNvSpPr/>
          <p:nvPr/>
        </p:nvSpPr>
        <p:spPr>
          <a:xfrm rot="19016389">
            <a:off x="1134241" y="5362214"/>
            <a:ext cx="2168197" cy="475287"/>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Tree>
    <p:extLst>
      <p:ext uri="{BB962C8B-B14F-4D97-AF65-F5344CB8AC3E}">
        <p14:creationId xmlns:p14="http://schemas.microsoft.com/office/powerpoint/2010/main" val="44312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s-ES" sz="3999" b="1" dirty="0" err="1">
                <a:solidFill>
                  <a:srgbClr val="4472C4">
                    <a:lumMod val="75000"/>
                  </a:srgbClr>
                </a:solidFill>
                <a:latin typeface="Calibri" panose="020F0502020204030204"/>
              </a:rPr>
              <a:t>Transition</a:t>
            </a:r>
            <a:r>
              <a:rPr lang="es-ES" sz="3999" b="1" dirty="0">
                <a:solidFill>
                  <a:srgbClr val="4472C4">
                    <a:lumMod val="75000"/>
                  </a:srgbClr>
                </a:solidFill>
                <a:latin typeface="Calibri" panose="020F0502020204030204"/>
              </a:rPr>
              <a:t> to </a:t>
            </a:r>
            <a:r>
              <a:rPr lang="es-ES" sz="3999" b="1" dirty="0" err="1">
                <a:solidFill>
                  <a:srgbClr val="4472C4">
                    <a:lumMod val="75000"/>
                  </a:srgbClr>
                </a:solidFill>
                <a:latin typeface="Calibri" panose="020F0502020204030204"/>
              </a:rPr>
              <a:t>adulthood</a:t>
            </a:r>
            <a:endParaRPr lang="es-ES" sz="3599" b="1" dirty="0">
              <a:solidFill>
                <a:srgbClr val="4472C4">
                  <a:lumMod val="75000"/>
                </a:srgbClr>
              </a:solidFill>
              <a:latin typeface="Calibri" panose="020F0502020204030204"/>
            </a:endParaRPr>
          </a:p>
        </p:txBody>
      </p:sp>
      <p:sp>
        <p:nvSpPr>
          <p:cNvPr id="7" name="Rectángulo 6"/>
          <p:cNvSpPr/>
          <p:nvPr/>
        </p:nvSpPr>
        <p:spPr>
          <a:xfrm flipV="1">
            <a:off x="930783" y="1151908"/>
            <a:ext cx="10404824"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2" name="CuadroTexto 1"/>
          <p:cNvSpPr txBox="1"/>
          <p:nvPr/>
        </p:nvSpPr>
        <p:spPr>
          <a:xfrm>
            <a:off x="411372" y="1933100"/>
            <a:ext cx="9859504" cy="553870"/>
          </a:xfrm>
          <a:prstGeom prst="rect">
            <a:avLst/>
          </a:prstGeom>
          <a:noFill/>
        </p:spPr>
        <p:txBody>
          <a:bodyPr wrap="square" rtlCol="0">
            <a:spAutoFit/>
          </a:bodyPr>
          <a:lstStyle/>
          <a:p>
            <a:pPr marL="285664" indent="-285664" defTabSz="914126">
              <a:spcBef>
                <a:spcPts val="1200"/>
              </a:spcBef>
              <a:buFont typeface="Wingdings" panose="05000000000000000000" pitchFamily="2" charset="2"/>
              <a:buChar char="ü"/>
            </a:pPr>
            <a:endParaRPr lang="en-GB" sz="2999" dirty="0">
              <a:solidFill>
                <a:prstClr val="black"/>
              </a:solidFill>
              <a:latin typeface="Calibri" panose="020F0502020204030204"/>
            </a:endParaRPr>
          </a:p>
        </p:txBody>
      </p:sp>
      <p:sp>
        <p:nvSpPr>
          <p:cNvPr id="9" name="CuadroTexto 8"/>
          <p:cNvSpPr txBox="1"/>
          <p:nvPr/>
        </p:nvSpPr>
        <p:spPr>
          <a:xfrm>
            <a:off x="704320" y="2191411"/>
            <a:ext cx="11156930" cy="3169329"/>
          </a:xfrm>
          <a:prstGeom prst="rect">
            <a:avLst/>
          </a:prstGeom>
          <a:noFill/>
        </p:spPr>
        <p:txBody>
          <a:bodyPr wrap="square" rtlCol="0">
            <a:spAutoFit/>
          </a:bodyPr>
          <a:lstStyle/>
          <a:p>
            <a:pPr marL="285664" indent="-285664" defTabSz="914126">
              <a:spcBef>
                <a:spcPts val="1200"/>
              </a:spcBef>
              <a:buFont typeface="Wingdings" panose="05000000000000000000" pitchFamily="2" charset="2"/>
              <a:buChar char="ü"/>
            </a:pPr>
            <a:r>
              <a:rPr lang="en-GB" sz="2999" dirty="0">
                <a:solidFill>
                  <a:prstClr val="black"/>
                </a:solidFill>
              </a:rPr>
              <a:t>Training for employment: priority in their intervention plan</a:t>
            </a:r>
          </a:p>
          <a:p>
            <a:pPr marL="285664" indent="-285664" defTabSz="914126">
              <a:spcBef>
                <a:spcPts val="1200"/>
              </a:spcBef>
              <a:buFont typeface="Wingdings" panose="05000000000000000000" pitchFamily="2" charset="2"/>
              <a:buChar char="ü"/>
            </a:pPr>
            <a:r>
              <a:rPr lang="en-GB" sz="2999" dirty="0"/>
              <a:t>Examples of good practice: specific support programs for housing, </a:t>
            </a:r>
            <a:r>
              <a:rPr lang="en-GB" sz="2999" dirty="0" err="1"/>
              <a:t>labor</a:t>
            </a:r>
            <a:r>
              <a:rPr lang="en-GB" sz="2999" dirty="0"/>
              <a:t> market integration, educational and psychological monitoring, legal advice and financial support for migrant children aged 16 to 21</a:t>
            </a:r>
          </a:p>
          <a:p>
            <a:pPr marL="285664" indent="-285664" defTabSz="914126">
              <a:spcBef>
                <a:spcPts val="1200"/>
              </a:spcBef>
              <a:buFont typeface="Wingdings" panose="05000000000000000000" pitchFamily="2" charset="2"/>
              <a:buChar char="ü"/>
            </a:pPr>
            <a:r>
              <a:rPr lang="en-GB" sz="2999" dirty="0">
                <a:solidFill>
                  <a:prstClr val="black"/>
                </a:solidFill>
              </a:rPr>
              <a:t>But ... big differences between regions in terms of availability of this kind of resources</a:t>
            </a:r>
            <a:endParaRPr lang="en-GB" sz="2999" dirty="0">
              <a:solidFill>
                <a:prstClr val="black"/>
              </a:solidFill>
              <a:latin typeface="Calibri" panose="020F0502020204030204"/>
            </a:endParaRPr>
          </a:p>
        </p:txBody>
      </p:sp>
    </p:spTree>
    <p:extLst>
      <p:ext uri="{BB962C8B-B14F-4D97-AF65-F5344CB8AC3E}">
        <p14:creationId xmlns:p14="http://schemas.microsoft.com/office/powerpoint/2010/main" val="3315031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defRPr/>
            </a:pPr>
            <a:r>
              <a:rPr lang="es-ES" sz="2999" b="1" dirty="0" err="1"/>
              <a:t>Who</a:t>
            </a:r>
            <a:r>
              <a:rPr lang="es-ES" sz="2999" b="1" dirty="0"/>
              <a:t> </a:t>
            </a:r>
            <a:r>
              <a:rPr lang="es-ES" sz="2999" b="1" dirty="0" err="1"/>
              <a:t>is</a:t>
            </a:r>
            <a:r>
              <a:rPr lang="es-ES" sz="2999" b="1" dirty="0"/>
              <a:t> </a:t>
            </a:r>
            <a:r>
              <a:rPr lang="es-ES" sz="2999" b="1" dirty="0" err="1"/>
              <a:t>out</a:t>
            </a:r>
            <a:r>
              <a:rPr lang="es-ES" sz="2999" b="1" dirty="0"/>
              <a:t> of </a:t>
            </a:r>
            <a:r>
              <a:rPr lang="es-ES" sz="2999" b="1" dirty="0" err="1"/>
              <a:t>the</a:t>
            </a:r>
            <a:r>
              <a:rPr lang="es-ES" sz="2999" b="1" dirty="0"/>
              <a:t> </a:t>
            </a:r>
            <a:r>
              <a:rPr lang="es-ES" sz="2999" b="1" dirty="0" err="1"/>
              <a:t>circuit</a:t>
            </a:r>
            <a:r>
              <a:rPr lang="es-ES" sz="2999" b="1" dirty="0"/>
              <a:t>? ”</a:t>
            </a:r>
            <a:r>
              <a:rPr lang="es-ES" sz="2999" b="1" dirty="0" err="1"/>
              <a:t>Without</a:t>
            </a:r>
            <a:r>
              <a:rPr lang="es-ES" sz="2999" b="1" dirty="0"/>
              <a:t> </a:t>
            </a:r>
            <a:r>
              <a:rPr lang="es-ES" sz="2999" b="1" dirty="0" err="1"/>
              <a:t>protection</a:t>
            </a:r>
            <a:br>
              <a:rPr lang="es-ES" sz="3199" dirty="0"/>
            </a:br>
            <a:endParaRPr lang="es-ES" sz="2999" b="1" dirty="0"/>
          </a:p>
        </p:txBody>
      </p:sp>
      <p:sp>
        <p:nvSpPr>
          <p:cNvPr id="4" name="CuadroTexto 3">
            <a:extLst>
              <a:ext uri="{FF2B5EF4-FFF2-40B4-BE49-F238E27FC236}">
                <a16:creationId xmlns:a16="http://schemas.microsoft.com/office/drawing/2014/main" id="{BD4073FF-9D32-D546-9A77-2BF7C38DCA5C}"/>
              </a:ext>
            </a:extLst>
          </p:cNvPr>
          <p:cNvSpPr txBox="1"/>
          <p:nvPr/>
        </p:nvSpPr>
        <p:spPr>
          <a:xfrm>
            <a:off x="982991" y="2077579"/>
            <a:ext cx="9964013" cy="3246402"/>
          </a:xfrm>
          <a:prstGeom prst="rect">
            <a:avLst/>
          </a:prstGeom>
          <a:noFill/>
        </p:spPr>
        <p:txBody>
          <a:bodyPr wrap="square" rtlCol="0">
            <a:spAutoFit/>
          </a:bodyPr>
          <a:lstStyle/>
          <a:p>
            <a:pPr marL="457063" indent="-457063" defTabSz="914126">
              <a:spcBef>
                <a:spcPts val="1799"/>
              </a:spcBef>
              <a:buFont typeface="Wingdings" panose="05000000000000000000" pitchFamily="2" charset="2"/>
              <a:buChar char="ü"/>
            </a:pPr>
            <a:r>
              <a:rPr lang="en-GB" sz="3199" dirty="0">
                <a:solidFill>
                  <a:prstClr val="black"/>
                </a:solidFill>
              </a:rPr>
              <a:t>Young people near the age majority afraid of being transferred (expulsion) to their country</a:t>
            </a:r>
          </a:p>
          <a:p>
            <a:pPr marL="457063" indent="-457063" defTabSz="914126">
              <a:spcBef>
                <a:spcPts val="1799"/>
              </a:spcBef>
              <a:buFont typeface="Wingdings" panose="05000000000000000000" pitchFamily="2" charset="2"/>
              <a:buChar char="ü"/>
            </a:pPr>
            <a:r>
              <a:rPr lang="en-GB" sz="3199" dirty="0">
                <a:solidFill>
                  <a:prstClr val="black"/>
                </a:solidFill>
              </a:rPr>
              <a:t>Conflicts in residential facilities and living on the streets</a:t>
            </a:r>
          </a:p>
          <a:p>
            <a:pPr marL="457063" indent="-457063" defTabSz="914126">
              <a:spcBef>
                <a:spcPts val="1799"/>
              </a:spcBef>
              <a:buFont typeface="Wingdings" panose="05000000000000000000" pitchFamily="2" charset="2"/>
              <a:buChar char="ü"/>
            </a:pPr>
            <a:r>
              <a:rPr lang="en-GB" sz="3199" dirty="0">
                <a:solidFill>
                  <a:prstClr val="black"/>
                </a:solidFill>
              </a:rPr>
              <a:t>Serious risk of illegal activities</a:t>
            </a:r>
          </a:p>
          <a:p>
            <a:pPr marL="457063" indent="-457063" defTabSz="914126">
              <a:spcBef>
                <a:spcPts val="1799"/>
              </a:spcBef>
              <a:buFont typeface="Wingdings" panose="05000000000000000000" pitchFamily="2" charset="2"/>
              <a:buChar char="ü"/>
            </a:pPr>
            <a:r>
              <a:rPr lang="en-GB" sz="3199" dirty="0">
                <a:solidFill>
                  <a:prstClr val="black"/>
                </a:solidFill>
              </a:rPr>
              <a:t>Community social services</a:t>
            </a:r>
          </a:p>
        </p:txBody>
      </p:sp>
    </p:spTree>
    <p:extLst>
      <p:ext uri="{BB962C8B-B14F-4D97-AF65-F5344CB8AC3E}">
        <p14:creationId xmlns:p14="http://schemas.microsoft.com/office/powerpoint/2010/main" val="2906792461"/>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2422" y="283452"/>
            <a:ext cx="415528" cy="914162"/>
          </a:xfrm>
          <a:prstGeom prst="rect">
            <a:avLst/>
          </a:prstGeom>
          <a:solidFill>
            <a:srgbClr val="2A69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prstClr val="white"/>
              </a:solidFill>
              <a:latin typeface="Calibri" panose="020F0502020204030204"/>
            </a:endParaRPr>
          </a:p>
        </p:txBody>
      </p:sp>
      <p:sp>
        <p:nvSpPr>
          <p:cNvPr id="4" name="Rectángulo 3"/>
          <p:cNvSpPr/>
          <p:nvPr/>
        </p:nvSpPr>
        <p:spPr>
          <a:xfrm>
            <a:off x="864299" y="283452"/>
            <a:ext cx="132969" cy="914162"/>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5" name="CuadroTexto 4"/>
          <p:cNvSpPr txBox="1"/>
          <p:nvPr/>
        </p:nvSpPr>
        <p:spPr>
          <a:xfrm>
            <a:off x="1130237" y="323701"/>
            <a:ext cx="10305096" cy="707702"/>
          </a:xfrm>
          <a:prstGeom prst="rect">
            <a:avLst/>
          </a:prstGeom>
          <a:noFill/>
        </p:spPr>
        <p:txBody>
          <a:bodyPr wrap="square" rtlCol="0">
            <a:spAutoFit/>
          </a:bodyPr>
          <a:lstStyle/>
          <a:p>
            <a:pPr defTabSz="914126"/>
            <a:r>
              <a:rPr lang="es-ES" sz="3999" b="1" dirty="0" err="1">
                <a:solidFill>
                  <a:srgbClr val="4472C4">
                    <a:lumMod val="75000"/>
                  </a:srgbClr>
                </a:solidFill>
                <a:latin typeface="Calibri" panose="020F0502020204030204"/>
              </a:rPr>
              <a:t>Conclusions</a:t>
            </a:r>
            <a:endParaRPr lang="es-ES" sz="3599" b="1" dirty="0">
              <a:solidFill>
                <a:srgbClr val="4472C4">
                  <a:lumMod val="75000"/>
                </a:srgbClr>
              </a:solidFill>
              <a:latin typeface="Calibri" panose="020F0502020204030204"/>
            </a:endParaRPr>
          </a:p>
        </p:txBody>
      </p:sp>
      <p:sp>
        <p:nvSpPr>
          <p:cNvPr id="7" name="Rectángulo 6"/>
          <p:cNvSpPr/>
          <p:nvPr/>
        </p:nvSpPr>
        <p:spPr>
          <a:xfrm flipV="1">
            <a:off x="930783" y="1151907"/>
            <a:ext cx="10504550" cy="45707"/>
          </a:xfrm>
          <a:prstGeom prst="rect">
            <a:avLst/>
          </a:prstGeom>
          <a:solidFill>
            <a:srgbClr val="6195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s-ES" sz="1799">
              <a:solidFill>
                <a:srgbClr val="70AD47">
                  <a:lumMod val="75000"/>
                </a:srgbClr>
              </a:solidFill>
              <a:latin typeface="Calibri" panose="020F0502020204030204"/>
            </a:endParaRPr>
          </a:p>
        </p:txBody>
      </p:sp>
      <p:sp>
        <p:nvSpPr>
          <p:cNvPr id="8" name="CuadroTexto 7"/>
          <p:cNvSpPr txBox="1"/>
          <p:nvPr/>
        </p:nvSpPr>
        <p:spPr>
          <a:xfrm>
            <a:off x="540186" y="1677107"/>
            <a:ext cx="10306754" cy="5554085"/>
          </a:xfrm>
          <a:prstGeom prst="rect">
            <a:avLst/>
          </a:prstGeom>
          <a:noFill/>
        </p:spPr>
        <p:txBody>
          <a:bodyPr wrap="square" rtlCol="0">
            <a:spAutoFit/>
          </a:bodyPr>
          <a:lstStyle/>
          <a:p>
            <a:pPr marL="285664" indent="-285664" defTabSz="914126">
              <a:spcBef>
                <a:spcPts val="1799"/>
              </a:spcBef>
              <a:buFont typeface="Wingdings" panose="05000000000000000000" pitchFamily="2" charset="2"/>
              <a:buChar char="ü"/>
            </a:pPr>
            <a:r>
              <a:rPr lang="en-GB" sz="2799" dirty="0">
                <a:solidFill>
                  <a:prstClr val="black"/>
                </a:solidFill>
                <a:latin typeface="Calibri" panose="020F0502020204030204"/>
              </a:rPr>
              <a:t>The massive arrival of immigrant minors is defined like a “tsunami”</a:t>
            </a:r>
          </a:p>
          <a:p>
            <a:pPr marL="285664" indent="-285664" defTabSz="914126">
              <a:spcBef>
                <a:spcPts val="1799"/>
              </a:spcBef>
              <a:buFont typeface="Wingdings" panose="05000000000000000000" pitchFamily="2" charset="2"/>
              <a:buChar char="ü"/>
            </a:pPr>
            <a:r>
              <a:rPr lang="en-GB" sz="2799" dirty="0">
                <a:solidFill>
                  <a:prstClr val="black"/>
                </a:solidFill>
              </a:rPr>
              <a:t>The old model of large institutions had to be used again as emergency care</a:t>
            </a:r>
          </a:p>
          <a:p>
            <a:pPr marL="285664" indent="-285664" defTabSz="914126">
              <a:spcBef>
                <a:spcPts val="1799"/>
              </a:spcBef>
              <a:buFont typeface="Wingdings" panose="05000000000000000000" pitchFamily="2" charset="2"/>
              <a:buChar char="ü"/>
            </a:pPr>
            <a:r>
              <a:rPr lang="en-GB" sz="2799" dirty="0">
                <a:solidFill>
                  <a:prstClr val="black"/>
                </a:solidFill>
              </a:rPr>
              <a:t>Great conflict between protection laws (very protective) and immigration laws (very demanding to obtain work permits)</a:t>
            </a:r>
          </a:p>
          <a:p>
            <a:pPr marL="285664" indent="-285664" defTabSz="914126">
              <a:spcBef>
                <a:spcPts val="1799"/>
              </a:spcBef>
              <a:buFont typeface="Wingdings" panose="05000000000000000000" pitchFamily="2" charset="2"/>
              <a:buChar char="ü"/>
            </a:pPr>
            <a:r>
              <a:rPr lang="en-GB" sz="2799" dirty="0">
                <a:solidFill>
                  <a:prstClr val="black"/>
                </a:solidFill>
              </a:rPr>
              <a:t>Social alarm due to its high number, presence in small towns, stereotypes ...</a:t>
            </a:r>
          </a:p>
          <a:p>
            <a:pPr marL="285664" indent="-285664" defTabSz="914126">
              <a:spcBef>
                <a:spcPts val="1799"/>
              </a:spcBef>
              <a:buFont typeface="Wingdings" panose="05000000000000000000" pitchFamily="2" charset="2"/>
              <a:buChar char="ü"/>
            </a:pPr>
            <a:r>
              <a:rPr lang="en-GB" sz="2799" dirty="0">
                <a:solidFill>
                  <a:prstClr val="black"/>
                </a:solidFill>
              </a:rPr>
              <a:t>A lot of emotional problems: expectations vs reality, cultural adaptation, etc. </a:t>
            </a:r>
          </a:p>
          <a:p>
            <a:pPr marL="285664" indent="-285664" defTabSz="914126">
              <a:spcBef>
                <a:spcPts val="1799"/>
              </a:spcBef>
              <a:buFont typeface="Wingdings" panose="05000000000000000000" pitchFamily="2" charset="2"/>
              <a:buChar char="ü"/>
            </a:pPr>
            <a:endParaRPr lang="en-GB" sz="2799" dirty="0">
              <a:solidFill>
                <a:prstClr val="black"/>
              </a:solidFill>
              <a:latin typeface="Calibri" panose="020F0502020204030204"/>
            </a:endParaRPr>
          </a:p>
        </p:txBody>
      </p:sp>
    </p:spTree>
    <p:extLst>
      <p:ext uri="{BB962C8B-B14F-4D97-AF65-F5344CB8AC3E}">
        <p14:creationId xmlns:p14="http://schemas.microsoft.com/office/powerpoint/2010/main" val="4064953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3852" y="476672"/>
            <a:ext cx="5220070" cy="710438"/>
          </a:xfrm>
        </p:spPr>
        <p:txBody>
          <a:bodyPr/>
          <a:lstStyle/>
          <a:p>
            <a:pPr algn="ctr"/>
            <a:r>
              <a:rPr lang="es-ES" dirty="0" err="1"/>
              <a:t>Thank</a:t>
            </a:r>
            <a:r>
              <a:rPr lang="es-ES" dirty="0"/>
              <a:t> </a:t>
            </a:r>
            <a:r>
              <a:rPr lang="es-ES" dirty="0" err="1"/>
              <a:t>you</a:t>
            </a:r>
            <a:r>
              <a:rPr lang="es-ES" dirty="0"/>
              <a:t>!!</a:t>
            </a:r>
          </a:p>
        </p:txBody>
      </p:sp>
      <p:pic>
        <p:nvPicPr>
          <p:cNvPr id="4" name="Marcador de contenido 3" descr="DSC_0340.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598" t="3878" r="-3363"/>
          <a:stretch/>
        </p:blipFill>
        <p:spPr>
          <a:xfrm>
            <a:off x="7318548" y="260648"/>
            <a:ext cx="4417558" cy="6296992"/>
          </a:xfrm>
        </p:spPr>
      </p:pic>
      <p:pic>
        <p:nvPicPr>
          <p:cNvPr id="5" name="Marcador de contenido 3"/>
          <p:cNvPicPr>
            <a:picLocks noChangeAspect="1"/>
          </p:cNvPicPr>
          <p:nvPr/>
        </p:nvPicPr>
        <p:blipFill>
          <a:blip r:embed="rId3"/>
          <a:srcRect l="-66334" r="-66334"/>
          <a:stretch>
            <a:fillRect/>
          </a:stretch>
        </p:blipFill>
        <p:spPr>
          <a:xfrm>
            <a:off x="693812" y="2852936"/>
            <a:ext cx="6228182" cy="3569140"/>
          </a:xfrm>
          <a:prstGeom prst="rect">
            <a:avLst/>
          </a:prstGeom>
        </p:spPr>
      </p:pic>
      <p:sp>
        <p:nvSpPr>
          <p:cNvPr id="3" name="CuadroTexto 2">
            <a:extLst>
              <a:ext uri="{FF2B5EF4-FFF2-40B4-BE49-F238E27FC236}">
                <a16:creationId xmlns:a16="http://schemas.microsoft.com/office/drawing/2014/main" id="{FE15E6C1-49CC-094B-94F0-0763D4DA3AC8}"/>
              </a:ext>
            </a:extLst>
          </p:cNvPr>
          <p:cNvSpPr txBox="1"/>
          <p:nvPr/>
        </p:nvSpPr>
        <p:spPr>
          <a:xfrm>
            <a:off x="2135167" y="1556792"/>
            <a:ext cx="4733076" cy="2062103"/>
          </a:xfrm>
          <a:prstGeom prst="rect">
            <a:avLst/>
          </a:prstGeom>
          <a:noFill/>
        </p:spPr>
        <p:txBody>
          <a:bodyPr wrap="square" rtlCol="0">
            <a:spAutoFit/>
          </a:bodyPr>
          <a:lstStyle/>
          <a:p>
            <a:r>
              <a:rPr lang="es-ES" sz="3200" dirty="0">
                <a:hlinkClick r:id="rId4"/>
              </a:rPr>
              <a:t>www.grupogifi.com</a:t>
            </a:r>
            <a:endParaRPr lang="es-ES" sz="3200" dirty="0"/>
          </a:p>
          <a:p>
            <a:r>
              <a:rPr lang="es-ES" sz="3200" dirty="0">
                <a:hlinkClick r:id="rId5"/>
              </a:rPr>
              <a:t>jvalle@uniovi.es</a:t>
            </a:r>
            <a:endParaRPr lang="es-ES" sz="3200" dirty="0"/>
          </a:p>
          <a:p>
            <a:endParaRPr lang="es-ES" sz="3200" dirty="0"/>
          </a:p>
          <a:p>
            <a:endParaRPr lang="es-ES" sz="3200" dirty="0"/>
          </a:p>
        </p:txBody>
      </p:sp>
    </p:spTree>
    <p:extLst>
      <p:ext uri="{BB962C8B-B14F-4D97-AF65-F5344CB8AC3E}">
        <p14:creationId xmlns:p14="http://schemas.microsoft.com/office/powerpoint/2010/main" val="107247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57908" y="188640"/>
            <a:ext cx="9601200" cy="1143000"/>
          </a:xfrm>
        </p:spPr>
        <p:txBody>
          <a:bodyPr/>
          <a:lstStyle/>
          <a:p>
            <a:pPr algn="l" defTabSz="914400">
              <a:lnSpc>
                <a:spcPct val="90000"/>
              </a:lnSpc>
              <a:spcBef>
                <a:spcPts val="0"/>
              </a:spcBef>
              <a:buNone/>
            </a:pPr>
            <a:r>
              <a:rPr lang="es-ES" sz="3200" b="0" i="0" noProof="1">
                <a:solidFill>
                  <a:schemeClr val="tx1"/>
                </a:solidFill>
                <a:ea typeface="+mj-ea"/>
                <a:cs typeface="+mj-cs"/>
              </a:rPr>
              <a:t>Child Welfare </a:t>
            </a:r>
            <a:r>
              <a:rPr lang="es-ES" noProof="1"/>
              <a:t>C</a:t>
            </a:r>
            <a:r>
              <a:rPr lang="es-ES" sz="3200" b="0" i="0" noProof="1">
                <a:solidFill>
                  <a:schemeClr val="tx1"/>
                </a:solidFill>
                <a:ea typeface="+mj-ea"/>
                <a:cs typeface="+mj-cs"/>
              </a:rPr>
              <a:t>urrent Legal Framework</a:t>
            </a:r>
          </a:p>
        </p:txBody>
      </p:sp>
      <p:sp>
        <p:nvSpPr>
          <p:cNvPr id="14" name="Content Placeholder 13"/>
          <p:cNvSpPr>
            <a:spLocks noGrp="1"/>
          </p:cNvSpPr>
          <p:nvPr>
            <p:ph idx="1"/>
          </p:nvPr>
        </p:nvSpPr>
        <p:spPr>
          <a:xfrm>
            <a:off x="1413892" y="1628800"/>
            <a:ext cx="9601200" cy="4191000"/>
          </a:xfrm>
        </p:spPr>
        <p:txBody>
          <a:bodyPr>
            <a:normAutofit/>
          </a:bodyPr>
          <a:lstStyle/>
          <a:p>
            <a:pPr marL="219456" indent="-219456">
              <a:buClr>
                <a:schemeClr val="tx1"/>
              </a:buClr>
              <a:buFont typeface="Arial"/>
              <a:buChar char="•"/>
            </a:pPr>
            <a:r>
              <a:rPr lang="en-GB" b="1" dirty="0"/>
              <a:t>1996 Constitutional Law on Child Protection</a:t>
            </a:r>
          </a:p>
          <a:p>
            <a:pPr marL="498538" lvl="1" indent="-219456">
              <a:spcBef>
                <a:spcPts val="1800"/>
              </a:spcBef>
              <a:buClr>
                <a:schemeClr val="tx1"/>
              </a:buClr>
              <a:buFont typeface="Arial"/>
              <a:buChar char="•"/>
            </a:pPr>
            <a:r>
              <a:rPr lang="en-GB" dirty="0"/>
              <a:t>Developing main ideas of 1987 </a:t>
            </a:r>
          </a:p>
          <a:p>
            <a:pPr marL="498538" lvl="1" indent="-219456">
              <a:spcBef>
                <a:spcPts val="1800"/>
              </a:spcBef>
              <a:buClr>
                <a:schemeClr val="tx1"/>
              </a:buClr>
              <a:buFont typeface="Arial"/>
              <a:buChar char="•"/>
            </a:pPr>
            <a:r>
              <a:rPr lang="en-GB" dirty="0"/>
              <a:t>Introducing the Convention on the Rights of the Child</a:t>
            </a:r>
          </a:p>
          <a:p>
            <a:pPr marL="498538" lvl="1" indent="-219456">
              <a:spcBef>
                <a:spcPts val="1800"/>
              </a:spcBef>
              <a:buClr>
                <a:schemeClr val="tx1"/>
              </a:buClr>
              <a:buFont typeface="Arial"/>
              <a:buChar char="•"/>
            </a:pPr>
            <a:r>
              <a:rPr lang="en-GB" dirty="0"/>
              <a:t>Introducing the need for intervention also in cases at risk</a:t>
            </a:r>
          </a:p>
          <a:p>
            <a:pPr marL="219456" indent="-219456">
              <a:buClr>
                <a:schemeClr val="tx1"/>
              </a:buClr>
              <a:buFont typeface="Arial"/>
              <a:buChar char="•"/>
            </a:pPr>
            <a:r>
              <a:rPr lang="en-GB" b="1" dirty="0"/>
              <a:t>Reform of Constitutional Law in 2015</a:t>
            </a:r>
          </a:p>
          <a:p>
            <a:pPr marL="498538" lvl="1" indent="-219456">
              <a:buClr>
                <a:schemeClr val="tx1"/>
              </a:buClr>
              <a:buFont typeface="Arial"/>
              <a:buChar char="•"/>
            </a:pPr>
            <a:r>
              <a:rPr lang="en-GB" dirty="0"/>
              <a:t>Prohibition of residential placements for children under 6 years old</a:t>
            </a:r>
          </a:p>
          <a:p>
            <a:pPr marL="498538" lvl="1" indent="-219456">
              <a:buClr>
                <a:schemeClr val="tx1"/>
              </a:buClr>
              <a:buFont typeface="Arial"/>
              <a:buChar char="•"/>
            </a:pPr>
            <a:r>
              <a:rPr lang="en-GB" dirty="0"/>
              <a:t>Obligation to develop services for young people leaving care (before and after)</a:t>
            </a:r>
          </a:p>
          <a:p>
            <a:pPr marL="498538" lvl="1" indent="-219456">
              <a:buClr>
                <a:schemeClr val="tx1"/>
              </a:buClr>
              <a:buFont typeface="Arial"/>
              <a:buChar char="•"/>
            </a:pPr>
            <a:r>
              <a:rPr lang="en-GB" dirty="0"/>
              <a:t>Detailed regulation of the use of therapeutic residential care (specialized residential care) in terms of process, court supervision, etc. (not in terms of models of intervention</a:t>
            </a:r>
            <a:r>
              <a:rPr lang="is-IS" dirty="0"/>
              <a:t>….)</a:t>
            </a:r>
          </a:p>
          <a:p>
            <a:pPr marL="498538" lvl="1" indent="-219456">
              <a:buClr>
                <a:schemeClr val="tx1"/>
              </a:buClr>
              <a:buFont typeface="Arial"/>
              <a:buChar char="•"/>
            </a:pPr>
            <a:r>
              <a:rPr lang="is-IS" dirty="0"/>
              <a:t>Regulation of immigrant unaccompanied minors</a:t>
            </a:r>
          </a:p>
          <a:p>
            <a:pPr marL="498538" lvl="1" indent="-219456">
              <a:spcBef>
                <a:spcPts val="1800"/>
              </a:spcBef>
              <a:buClr>
                <a:schemeClr val="tx1"/>
              </a:buClr>
              <a:buFont typeface="Arial"/>
              <a:buChar char="•"/>
            </a:pPr>
            <a:endParaRPr lang="en-GB" dirty="0"/>
          </a:p>
          <a:p>
            <a:pPr marL="498538" lvl="1" indent="-219456">
              <a:spcBef>
                <a:spcPts val="1800"/>
              </a:spcBef>
              <a:buClr>
                <a:schemeClr val="tx1"/>
              </a:buClr>
              <a:buFont typeface="Arial"/>
              <a:buChar char="•"/>
            </a:pPr>
            <a:endParaRPr lang="en-GB" dirty="0"/>
          </a:p>
          <a:p>
            <a:pPr marL="498538" lvl="1" indent="-219456">
              <a:spcBef>
                <a:spcPts val="1800"/>
              </a:spcBef>
              <a:buClr>
                <a:schemeClr val="tx1"/>
              </a:buClr>
              <a:buFont typeface="Arial"/>
              <a:buChar char="•"/>
            </a:pPr>
            <a:endParaRPr lang="en-GB" dirty="0"/>
          </a:p>
        </p:txBody>
      </p:sp>
    </p:spTree>
    <p:extLst>
      <p:ext uri="{BB962C8B-B14F-4D97-AF65-F5344CB8AC3E}">
        <p14:creationId xmlns:p14="http://schemas.microsoft.com/office/powerpoint/2010/main" val="14436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18010" y="620688"/>
            <a:ext cx="7752804" cy="839662"/>
          </a:xfrm>
        </p:spPr>
        <p:txBody>
          <a:bodyPr>
            <a:normAutofit fontScale="90000"/>
          </a:bodyPr>
          <a:lstStyle/>
          <a:p>
            <a:r>
              <a:rPr lang="en-GB" dirty="0"/>
              <a:t>Residential care evolution: </a:t>
            </a:r>
            <a:br>
              <a:rPr lang="en-GB" dirty="0"/>
            </a:br>
            <a:r>
              <a:rPr lang="en-GB" sz="2200" dirty="0"/>
              <a:t>From institutions to family model (late </a:t>
            </a:r>
            <a:r>
              <a:rPr lang="en-GB" sz="2200" dirty="0" err="1"/>
              <a:t>XX</a:t>
            </a:r>
            <a:r>
              <a:rPr lang="en-GB" sz="2200" baseline="30000" dirty="0" err="1"/>
              <a:t>th</a:t>
            </a:r>
            <a:r>
              <a:rPr lang="en-GB" sz="2200" dirty="0"/>
              <a:t> Century)</a:t>
            </a:r>
            <a:br>
              <a:rPr lang="en-GB" sz="2200" dirty="0"/>
            </a:br>
            <a:endParaRPr lang="en-GB" sz="2200" dirty="0"/>
          </a:p>
        </p:txBody>
      </p:sp>
      <p:sp>
        <p:nvSpPr>
          <p:cNvPr id="9219" name="Rectangle 3"/>
          <p:cNvSpPr>
            <a:spLocks noGrp="1" noChangeArrowheads="1"/>
          </p:cNvSpPr>
          <p:nvPr>
            <p:ph type="body" idx="1"/>
          </p:nvPr>
        </p:nvSpPr>
        <p:spPr>
          <a:xfrm>
            <a:off x="1979612" y="1600200"/>
            <a:ext cx="8229600" cy="4853136"/>
          </a:xfrm>
        </p:spPr>
        <p:txBody>
          <a:bodyPr/>
          <a:lstStyle/>
          <a:p>
            <a:pPr lvl="1"/>
            <a:r>
              <a:rPr lang="en-GB" sz="2400" dirty="0"/>
              <a:t>Children’s homes, small family units</a:t>
            </a:r>
          </a:p>
          <a:p>
            <a:pPr lvl="2"/>
            <a:r>
              <a:rPr lang="en-GB" sz="2200" dirty="0"/>
              <a:t>4-7 children//6-8 social educators</a:t>
            </a:r>
          </a:p>
          <a:p>
            <a:pPr lvl="1"/>
            <a:r>
              <a:rPr lang="en-GB" sz="2400" dirty="0"/>
              <a:t>Based on normalization theory</a:t>
            </a:r>
          </a:p>
          <a:p>
            <a:pPr lvl="2"/>
            <a:r>
              <a:rPr lang="en-GB" sz="2000" dirty="0"/>
              <a:t>Community integration</a:t>
            </a:r>
          </a:p>
          <a:p>
            <a:pPr lvl="2"/>
            <a:r>
              <a:rPr lang="en-GB" sz="2000" dirty="0"/>
              <a:t>Family environment and routines</a:t>
            </a:r>
          </a:p>
          <a:p>
            <a:pPr lvl="1"/>
            <a:r>
              <a:rPr lang="en-GB" sz="2400" dirty="0"/>
              <a:t>Professionalization</a:t>
            </a:r>
          </a:p>
          <a:p>
            <a:pPr lvl="2"/>
            <a:r>
              <a:rPr lang="en-GB" sz="2000" dirty="0"/>
              <a:t>Social educators: university degree (4 years)</a:t>
            </a:r>
          </a:p>
          <a:p>
            <a:pPr lvl="1"/>
            <a:r>
              <a:rPr lang="en-GB" sz="2600" dirty="0"/>
              <a:t>Not allowed for children under 6 years old</a:t>
            </a:r>
          </a:p>
          <a:p>
            <a:pPr lvl="1"/>
            <a:r>
              <a:rPr lang="en-GB" sz="2600" dirty="0"/>
              <a:t>Specialization</a:t>
            </a:r>
          </a:p>
          <a:p>
            <a:pPr lvl="2"/>
            <a:r>
              <a:rPr lang="en-GB" sz="2000" dirty="0"/>
              <a:t>Therapeutic residential care</a:t>
            </a:r>
          </a:p>
          <a:p>
            <a:pPr lvl="2"/>
            <a:r>
              <a:rPr lang="en-GB" sz="2000" dirty="0"/>
              <a:t>Transition to adulthood </a:t>
            </a:r>
          </a:p>
          <a:p>
            <a:pPr lvl="2"/>
            <a:r>
              <a:rPr lang="en-GB" sz="2000" dirty="0"/>
              <a:t>Unaccompanied immigrant young people</a:t>
            </a:r>
          </a:p>
          <a:p>
            <a:pPr lvl="2"/>
            <a:endParaRPr lang="en-GB" sz="2400" dirty="0"/>
          </a:p>
          <a:p>
            <a:pPr lvl="1"/>
            <a:endParaRPr lang="en-GB" dirty="0"/>
          </a:p>
        </p:txBody>
      </p:sp>
    </p:spTree>
    <p:extLst>
      <p:ext uri="{BB962C8B-B14F-4D97-AF65-F5344CB8AC3E}">
        <p14:creationId xmlns:p14="http://schemas.microsoft.com/office/powerpoint/2010/main" val="119049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a:graphicFrameLocks noGrp="1"/>
          </p:cNvGraphicFramePr>
          <p:nvPr>
            <p:extLst>
              <p:ext uri="{D42A27DB-BD31-4B8C-83A1-F6EECF244321}">
                <p14:modId xmlns:p14="http://schemas.microsoft.com/office/powerpoint/2010/main" val="1038436152"/>
              </p:ext>
            </p:extLst>
          </p:nvPr>
        </p:nvGraphicFramePr>
        <p:xfrm>
          <a:off x="1773932" y="1196753"/>
          <a:ext cx="8359080" cy="4975448"/>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1125860" y="6308724"/>
            <a:ext cx="8208068" cy="276999"/>
          </a:xfrm>
          <a:prstGeom prst="rect">
            <a:avLst/>
          </a:prstGeom>
          <a:noFill/>
        </p:spPr>
        <p:txBody>
          <a:bodyPr wrap="square" rtlCol="0">
            <a:spAutoFit/>
          </a:bodyPr>
          <a:lstStyle/>
          <a:p>
            <a:r>
              <a:rPr lang="es-ES_tradnl" sz="1200" dirty="0"/>
              <a:t>Boletín Estadístico de Medidas de Protección. Ministerio de Sanidad, Servicios Sociales e Igualdad</a:t>
            </a:r>
          </a:p>
        </p:txBody>
      </p:sp>
      <p:sp>
        <p:nvSpPr>
          <p:cNvPr id="7" name="Título 6">
            <a:extLst>
              <a:ext uri="{FF2B5EF4-FFF2-40B4-BE49-F238E27FC236}">
                <a16:creationId xmlns:a16="http://schemas.microsoft.com/office/drawing/2014/main" id="{9329E83E-9DF4-ED42-8F57-1238CD17B822}"/>
              </a:ext>
            </a:extLst>
          </p:cNvPr>
          <p:cNvSpPr>
            <a:spLocks noGrp="1"/>
          </p:cNvSpPr>
          <p:nvPr>
            <p:ph type="title"/>
          </p:nvPr>
        </p:nvSpPr>
        <p:spPr>
          <a:xfrm>
            <a:off x="609441" y="277813"/>
            <a:ext cx="10969943" cy="702915"/>
          </a:xfrm>
        </p:spPr>
        <p:txBody>
          <a:bodyPr>
            <a:normAutofit/>
          </a:bodyPr>
          <a:lstStyle/>
          <a:p>
            <a:pPr algn="ctr"/>
            <a:r>
              <a:rPr lang="es-ES" sz="2400" dirty="0" err="1"/>
              <a:t>Referrals</a:t>
            </a:r>
            <a:r>
              <a:rPr lang="es-ES" sz="2400" dirty="0"/>
              <a:t> per </a:t>
            </a:r>
            <a:r>
              <a:rPr lang="es-ES" sz="2400" dirty="0" err="1"/>
              <a:t>year</a:t>
            </a:r>
            <a:r>
              <a:rPr lang="es-ES" sz="2400" dirty="0"/>
              <a:t> to </a:t>
            </a:r>
            <a:r>
              <a:rPr lang="es-ES" sz="2400" dirty="0" err="1"/>
              <a:t>residential</a:t>
            </a:r>
            <a:r>
              <a:rPr lang="es-ES" sz="2400" dirty="0"/>
              <a:t> versus </a:t>
            </a:r>
            <a:r>
              <a:rPr lang="es-ES" sz="2400" dirty="0" err="1"/>
              <a:t>family</a:t>
            </a:r>
            <a:r>
              <a:rPr lang="es-ES" sz="2400" dirty="0"/>
              <a:t> </a:t>
            </a:r>
            <a:r>
              <a:rPr lang="es-ES" sz="2400" dirty="0" err="1"/>
              <a:t>foster</a:t>
            </a:r>
            <a:r>
              <a:rPr lang="es-ES" sz="2400" dirty="0"/>
              <a:t> </a:t>
            </a:r>
            <a:r>
              <a:rPr lang="es-ES" sz="2400" dirty="0" err="1"/>
              <a:t>care</a:t>
            </a:r>
            <a:endParaRPr lang="es-ES" sz="2400" dirty="0"/>
          </a:p>
        </p:txBody>
      </p:sp>
      <p:sp>
        <p:nvSpPr>
          <p:cNvPr id="3" name="CuadroTexto 2">
            <a:extLst>
              <a:ext uri="{FF2B5EF4-FFF2-40B4-BE49-F238E27FC236}">
                <a16:creationId xmlns:a16="http://schemas.microsoft.com/office/drawing/2014/main" id="{D1A754B3-EE3A-474A-9FC2-B199F9BEAC81}"/>
              </a:ext>
            </a:extLst>
          </p:cNvPr>
          <p:cNvSpPr txBox="1"/>
          <p:nvPr/>
        </p:nvSpPr>
        <p:spPr>
          <a:xfrm>
            <a:off x="10310252" y="609544"/>
            <a:ext cx="1866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ES" dirty="0"/>
              <a:t>(5,717 UIM)</a:t>
            </a:r>
          </a:p>
        </p:txBody>
      </p:sp>
      <p:cxnSp>
        <p:nvCxnSpPr>
          <p:cNvPr id="6" name="Conector recto de flecha 5">
            <a:extLst>
              <a:ext uri="{FF2B5EF4-FFF2-40B4-BE49-F238E27FC236}">
                <a16:creationId xmlns:a16="http://schemas.microsoft.com/office/drawing/2014/main" id="{6162EDCC-F4D5-9F40-9E50-D944A8FBD782}"/>
              </a:ext>
            </a:extLst>
          </p:cNvPr>
          <p:cNvCxnSpPr>
            <a:cxnSpLocks/>
          </p:cNvCxnSpPr>
          <p:nvPr/>
        </p:nvCxnSpPr>
        <p:spPr>
          <a:xfrm flipV="1">
            <a:off x="9982844" y="1060230"/>
            <a:ext cx="1008112" cy="49656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02680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4 Gráfico"/>
          <p:cNvGraphicFramePr>
            <a:graphicFrameLocks noGrp="1"/>
          </p:cNvGraphicFramePr>
          <p:nvPr>
            <p:ph idx="1"/>
          </p:nvPr>
        </p:nvGraphicFramePr>
        <p:xfrm>
          <a:off x="1485900" y="1196752"/>
          <a:ext cx="9361040" cy="4680519"/>
        </p:xfrm>
        <a:graphic>
          <a:graphicData uri="http://schemas.openxmlformats.org/drawingml/2006/chart">
            <c:chart xmlns:c="http://schemas.openxmlformats.org/drawingml/2006/chart" xmlns:r="http://schemas.openxmlformats.org/officeDocument/2006/relationships" r:id="rId3"/>
          </a:graphicData>
        </a:graphic>
      </p:graphicFrame>
      <p:sp>
        <p:nvSpPr>
          <p:cNvPr id="9" name="Título 6">
            <a:extLst>
              <a:ext uri="{FF2B5EF4-FFF2-40B4-BE49-F238E27FC236}">
                <a16:creationId xmlns:a16="http://schemas.microsoft.com/office/drawing/2014/main" id="{AEDB2762-8F9F-8540-A66A-7B509B883605}"/>
              </a:ext>
            </a:extLst>
          </p:cNvPr>
          <p:cNvSpPr>
            <a:spLocks noGrp="1"/>
          </p:cNvSpPr>
          <p:nvPr>
            <p:ph type="title"/>
          </p:nvPr>
        </p:nvSpPr>
        <p:spPr>
          <a:xfrm>
            <a:off x="609441" y="277813"/>
            <a:ext cx="10969943" cy="702915"/>
          </a:xfrm>
        </p:spPr>
        <p:txBody>
          <a:bodyPr/>
          <a:lstStyle/>
          <a:p>
            <a:pPr algn="ctr"/>
            <a:r>
              <a:rPr lang="es-ES" dirty="0" err="1"/>
              <a:t>Situation</a:t>
            </a:r>
            <a:r>
              <a:rPr lang="es-ES" dirty="0"/>
              <a:t> 31st </a:t>
            </a:r>
            <a:r>
              <a:rPr lang="es-ES" dirty="0" err="1"/>
              <a:t>December</a:t>
            </a:r>
            <a:endParaRPr lang="es-ES" dirty="0"/>
          </a:p>
        </p:txBody>
      </p:sp>
      <p:sp>
        <p:nvSpPr>
          <p:cNvPr id="10" name="CuadroTexto 9">
            <a:extLst>
              <a:ext uri="{FF2B5EF4-FFF2-40B4-BE49-F238E27FC236}">
                <a16:creationId xmlns:a16="http://schemas.microsoft.com/office/drawing/2014/main" id="{6FAE6B0F-33BB-5D45-98EB-6E05501636EA}"/>
              </a:ext>
            </a:extLst>
          </p:cNvPr>
          <p:cNvSpPr txBox="1"/>
          <p:nvPr/>
        </p:nvSpPr>
        <p:spPr>
          <a:xfrm>
            <a:off x="1125860" y="6308724"/>
            <a:ext cx="8208068" cy="276999"/>
          </a:xfrm>
          <a:prstGeom prst="rect">
            <a:avLst/>
          </a:prstGeom>
          <a:noFill/>
        </p:spPr>
        <p:txBody>
          <a:bodyPr wrap="square" rtlCol="0">
            <a:spAutoFit/>
          </a:bodyPr>
          <a:lstStyle/>
          <a:p>
            <a:r>
              <a:rPr lang="es-ES_tradnl" sz="1200" dirty="0"/>
              <a:t>Boletín Estadístico de Medidas de Protección. Ministerio de Sanidad, Servicios Sociales e Igualdad</a:t>
            </a:r>
          </a:p>
        </p:txBody>
      </p:sp>
    </p:spTree>
    <p:extLst>
      <p:ext uri="{BB962C8B-B14F-4D97-AF65-F5344CB8AC3E}">
        <p14:creationId xmlns:p14="http://schemas.microsoft.com/office/powerpoint/2010/main" val="193208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stretch>
            <a:fillRect/>
          </a:stretch>
        </p:blipFill>
        <p:spPr>
          <a:xfrm>
            <a:off x="557390" y="1196752"/>
            <a:ext cx="10178466" cy="4183974"/>
          </a:xfrm>
          <a:prstGeom prst="rect">
            <a:avLst/>
          </a:prstGeom>
        </p:spPr>
      </p:pic>
    </p:spTree>
    <p:extLst>
      <p:ext uri="{BB962C8B-B14F-4D97-AF65-F5344CB8AC3E}">
        <p14:creationId xmlns:p14="http://schemas.microsoft.com/office/powerpoint/2010/main" val="369685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66020" y="260648"/>
            <a:ext cx="7467600" cy="1143000"/>
          </a:xfrm>
        </p:spPr>
        <p:txBody>
          <a:bodyPr>
            <a:normAutofit/>
          </a:bodyPr>
          <a:lstStyle/>
          <a:p>
            <a:pPr defTabSz="685983">
              <a:spcBef>
                <a:spcPts val="0"/>
              </a:spcBef>
            </a:pPr>
            <a:r>
              <a:rPr lang="es-ES" sz="2401" noProof="1"/>
              <a:t>Out-of-home care in Spain. 31st December 2017</a:t>
            </a:r>
          </a:p>
        </p:txBody>
      </p:sp>
      <p:graphicFrame>
        <p:nvGraphicFramePr>
          <p:cNvPr id="6" name="Content Placeholder 9">
            <a:extLst>
              <a:ext uri="{FF2B5EF4-FFF2-40B4-BE49-F238E27FC236}">
                <a16:creationId xmlns:a16="http://schemas.microsoft.com/office/drawing/2014/main" id="{7D2E931D-C9B8-1946-92E9-002FAB70B567}"/>
              </a:ext>
            </a:extLst>
          </p:cNvPr>
          <p:cNvGraphicFramePr>
            <a:graphicFrameLocks/>
          </p:cNvGraphicFramePr>
          <p:nvPr>
            <p:extLst>
              <p:ext uri="{D42A27DB-BD31-4B8C-83A1-F6EECF244321}">
                <p14:modId xmlns:p14="http://schemas.microsoft.com/office/powerpoint/2010/main" val="3641975625"/>
              </p:ext>
            </p:extLst>
          </p:nvPr>
        </p:nvGraphicFramePr>
        <p:xfrm>
          <a:off x="1934917" y="1981201"/>
          <a:ext cx="7642283" cy="30076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6411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Presentación en acuarela (panorámica)</Template>
  <TotalTime>0</TotalTime>
  <Words>1717</Words>
  <Application>Microsoft Office PowerPoint</Application>
  <PresentationFormat>Personnalisé</PresentationFormat>
  <Paragraphs>179</Paragraphs>
  <Slides>36</Slides>
  <Notes>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36</vt:i4>
      </vt:variant>
    </vt:vector>
  </HeadingPairs>
  <TitlesOfParts>
    <vt:vector size="43" baseType="lpstr">
      <vt:lpstr>Arial</vt:lpstr>
      <vt:lpstr>Calibri</vt:lpstr>
      <vt:lpstr>Calibri Light</vt:lpstr>
      <vt:lpstr>Palatino Linotype</vt:lpstr>
      <vt:lpstr>Wingdings</vt:lpstr>
      <vt:lpstr>Watercolor_16x9</vt:lpstr>
      <vt:lpstr>Tema de Office</vt:lpstr>
      <vt:lpstr>A review of needs and profiles of unaccompanied immigrant minors as well as services and practices in Spain   </vt:lpstr>
      <vt:lpstr>Présentation PowerPoint</vt:lpstr>
      <vt:lpstr>Current Child Welfare Legal Framework</vt:lpstr>
      <vt:lpstr>Child Welfare Current Legal Framework</vt:lpstr>
      <vt:lpstr>Residential care evolution:  From institutions to family model (late XXth Century) </vt:lpstr>
      <vt:lpstr>Referrals per year to residential versus family foster care</vt:lpstr>
      <vt:lpstr>Situation 31st December</vt:lpstr>
      <vt:lpstr>Présentation PowerPoint</vt:lpstr>
      <vt:lpstr>Out-of-home care in Spain. 31st December 2017</vt:lpstr>
      <vt:lpstr>Family foster care vs. residential care</vt:lpstr>
      <vt:lpstr>Kinship care vs. non-relative foster care</vt:lpstr>
      <vt:lpstr>Evolution of Adoption in Spain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Economic migration</vt:lpstr>
      <vt:lpstr>Présentation PowerPoint</vt:lpstr>
      <vt:lpstr>Présentation PowerPoint</vt:lpstr>
      <vt:lpstr>Présentation PowerPoint</vt:lpstr>
      <vt:lpstr>Présentation PowerPoint</vt:lpstr>
      <vt:lpstr>Percentage of GOOD evaluations about their residential facilities</vt:lpstr>
      <vt:lpstr>Présentation PowerPoint</vt:lpstr>
      <vt:lpstr>Présentation PowerPoint</vt:lpstr>
      <vt:lpstr>Présentation PowerPoint</vt:lpstr>
      <vt:lpstr>Who is out of the circuit? ”Without protection </vt:lpstr>
      <vt:lpstr>Présentation PowerPoint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4</cp:revision>
  <dcterms:created xsi:type="dcterms:W3CDTF">2016-08-31T07:46:25Z</dcterms:created>
  <dcterms:modified xsi:type="dcterms:W3CDTF">2019-07-01T10:28:23Z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TC028866379991</vt:lpwstr>
  </property>
</Properties>
</file>